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Action1.xml" ContentType="application/vnd.ms-office.inkAct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68" r:id="rId5"/>
    <p:sldId id="259" r:id="rId6"/>
    <p:sldId id="261" r:id="rId7"/>
    <p:sldId id="267" r:id="rId8"/>
    <p:sldId id="271" r:id="rId9"/>
    <p:sldId id="262" r:id="rId10"/>
    <p:sldId id="263" r:id="rId11"/>
    <p:sldId id="272" r:id="rId12"/>
    <p:sldId id="264" r:id="rId13"/>
    <p:sldId id="274" r:id="rId14"/>
    <p:sldId id="269"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90"/>
    <p:restoredTop sz="81320"/>
  </p:normalViewPr>
  <p:slideViewPr>
    <p:cSldViewPr snapToGrid="0" snapToObjects="1">
      <p:cViewPr varScale="1">
        <p:scale>
          <a:sx n="87" d="100"/>
          <a:sy n="87" d="100"/>
        </p:scale>
        <p:origin x="2048" y="184"/>
      </p:cViewPr>
      <p:guideLst/>
    </p:cSldViewPr>
  </p:slideViewPr>
  <p:notesTextViewPr>
    <p:cViewPr>
      <p:scale>
        <a:sx n="1" d="1"/>
        <a:sy n="1" d="1"/>
      </p:scale>
      <p:origin x="0" y="0"/>
    </p:cViewPr>
  </p:notesTextViewPr>
  <p:notesViewPr>
    <p:cSldViewPr snapToGrid="0" snapToObjects="1">
      <p:cViewPr varScale="1">
        <p:scale>
          <a:sx n="82" d="100"/>
          <a:sy n="82"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E7E95-130B-4337-B0FB-CD834DC15E5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0160410-DC8C-48EE-B8DB-05F4B61ADEBC}">
      <dgm:prSet/>
      <dgm:spPr/>
      <dgm:t>
        <a:bodyPr/>
        <a:lstStyle/>
        <a:p>
          <a:r>
            <a:rPr lang="en-US"/>
            <a:t>World pivoting to sustainable energy</a:t>
          </a:r>
        </a:p>
      </dgm:t>
    </dgm:pt>
    <dgm:pt modelId="{31380833-8899-44E9-89CE-1ADE8C65B10A}" type="parTrans" cxnId="{10CE57FA-8A75-455E-B9D5-063460384B21}">
      <dgm:prSet/>
      <dgm:spPr/>
      <dgm:t>
        <a:bodyPr/>
        <a:lstStyle/>
        <a:p>
          <a:endParaRPr lang="en-US"/>
        </a:p>
      </dgm:t>
    </dgm:pt>
    <dgm:pt modelId="{5CAE1E21-1F87-4FAC-9991-A2E00B03E679}" type="sibTrans" cxnId="{10CE57FA-8A75-455E-B9D5-063460384B21}">
      <dgm:prSet/>
      <dgm:spPr/>
      <dgm:t>
        <a:bodyPr/>
        <a:lstStyle/>
        <a:p>
          <a:endParaRPr lang="en-US"/>
        </a:p>
      </dgm:t>
    </dgm:pt>
    <dgm:pt modelId="{A696C659-2F47-42D4-B2A9-F4775C08981E}">
      <dgm:prSet/>
      <dgm:spPr/>
      <dgm:t>
        <a:bodyPr/>
        <a:lstStyle/>
        <a:p>
          <a:r>
            <a:rPr lang="en-US" dirty="0"/>
            <a:t>Copper necessary for green technology</a:t>
          </a:r>
        </a:p>
      </dgm:t>
    </dgm:pt>
    <dgm:pt modelId="{440A8509-BAD4-46C5-9219-0B0DEB0A9B4D}" type="parTrans" cxnId="{BCD975B8-3631-4E3A-941E-93C546E75E6B}">
      <dgm:prSet/>
      <dgm:spPr/>
      <dgm:t>
        <a:bodyPr/>
        <a:lstStyle/>
        <a:p>
          <a:endParaRPr lang="en-US"/>
        </a:p>
      </dgm:t>
    </dgm:pt>
    <dgm:pt modelId="{409721B5-72E4-47E3-8E5B-33E33E6757D7}" type="sibTrans" cxnId="{BCD975B8-3631-4E3A-941E-93C546E75E6B}">
      <dgm:prSet/>
      <dgm:spPr/>
      <dgm:t>
        <a:bodyPr/>
        <a:lstStyle/>
        <a:p>
          <a:endParaRPr lang="en-US"/>
        </a:p>
      </dgm:t>
    </dgm:pt>
    <dgm:pt modelId="{5B52D532-DC17-4C36-A89C-FB8CEA719923}">
      <dgm:prSet/>
      <dgm:spPr/>
      <dgm:t>
        <a:bodyPr/>
        <a:lstStyle/>
        <a:p>
          <a:r>
            <a:rPr lang="en-US"/>
            <a:t>Upcoming copper shortage</a:t>
          </a:r>
        </a:p>
      </dgm:t>
    </dgm:pt>
    <dgm:pt modelId="{72B4CBED-1687-4BD7-9320-3341965EF1BE}" type="parTrans" cxnId="{50CE75E6-CE37-4E10-916C-D5B0B47B9029}">
      <dgm:prSet/>
      <dgm:spPr/>
      <dgm:t>
        <a:bodyPr/>
        <a:lstStyle/>
        <a:p>
          <a:endParaRPr lang="en-US"/>
        </a:p>
      </dgm:t>
    </dgm:pt>
    <dgm:pt modelId="{341806E1-46B3-4C05-BC33-AC2C6589FAC2}" type="sibTrans" cxnId="{50CE75E6-CE37-4E10-916C-D5B0B47B9029}">
      <dgm:prSet/>
      <dgm:spPr/>
      <dgm:t>
        <a:bodyPr/>
        <a:lstStyle/>
        <a:p>
          <a:endParaRPr lang="en-US"/>
        </a:p>
      </dgm:t>
    </dgm:pt>
    <dgm:pt modelId="{367ED2B6-BA8C-4952-BD39-49F0DCEBDB15}">
      <dgm:prSet/>
      <dgm:spPr/>
      <dgm:t>
        <a:bodyPr/>
        <a:lstStyle/>
        <a:p>
          <a:r>
            <a:rPr lang="en-US"/>
            <a:t>Mineral exploration necessary to locate new copper reserves</a:t>
          </a:r>
        </a:p>
      </dgm:t>
    </dgm:pt>
    <dgm:pt modelId="{71A9CD8F-0C30-45FD-9AAB-03AD5A85B3DA}" type="parTrans" cxnId="{ED5EC54C-7A8A-4DA2-8A69-A7EA47FCA55F}">
      <dgm:prSet/>
      <dgm:spPr/>
      <dgm:t>
        <a:bodyPr/>
        <a:lstStyle/>
        <a:p>
          <a:endParaRPr lang="en-US"/>
        </a:p>
      </dgm:t>
    </dgm:pt>
    <dgm:pt modelId="{1D567B68-1BD4-4895-A6D5-2358F2B30E34}" type="sibTrans" cxnId="{ED5EC54C-7A8A-4DA2-8A69-A7EA47FCA55F}">
      <dgm:prSet/>
      <dgm:spPr/>
      <dgm:t>
        <a:bodyPr/>
        <a:lstStyle/>
        <a:p>
          <a:endParaRPr lang="en-US"/>
        </a:p>
      </dgm:t>
    </dgm:pt>
    <dgm:pt modelId="{413B8CF7-9DFB-438C-B76C-4C7EC6EFBADF}">
      <dgm:prSet/>
      <dgm:spPr/>
      <dgm:t>
        <a:bodyPr/>
        <a:lstStyle/>
        <a:p>
          <a:r>
            <a:rPr lang="en-US" dirty="0"/>
            <a:t>Current copper production insufficient for need (Rapier, 2021)</a:t>
          </a:r>
        </a:p>
      </dgm:t>
    </dgm:pt>
    <dgm:pt modelId="{4F64ED22-F6A8-400E-9D83-FE4FA3C1AB10}" type="parTrans" cxnId="{55800223-07B9-4D11-A911-7E76B8194CDB}">
      <dgm:prSet/>
      <dgm:spPr/>
      <dgm:t>
        <a:bodyPr/>
        <a:lstStyle/>
        <a:p>
          <a:endParaRPr lang="en-US"/>
        </a:p>
      </dgm:t>
    </dgm:pt>
    <dgm:pt modelId="{65B72F65-6105-41E3-A7B4-7FA779F27C42}" type="sibTrans" cxnId="{55800223-07B9-4D11-A911-7E76B8194CDB}">
      <dgm:prSet/>
      <dgm:spPr/>
      <dgm:t>
        <a:bodyPr/>
        <a:lstStyle/>
        <a:p>
          <a:endParaRPr lang="en-US"/>
        </a:p>
      </dgm:t>
    </dgm:pt>
    <dgm:pt modelId="{CF20DB5E-5D38-4545-99A0-1D0291C09ADB}" type="pres">
      <dgm:prSet presAssocID="{3DDE7E95-130B-4337-B0FB-CD834DC15E58}" presName="linear" presStyleCnt="0">
        <dgm:presLayoutVars>
          <dgm:dir/>
          <dgm:animLvl val="lvl"/>
          <dgm:resizeHandles val="exact"/>
        </dgm:presLayoutVars>
      </dgm:prSet>
      <dgm:spPr/>
    </dgm:pt>
    <dgm:pt modelId="{7B3F740E-6C0C-2D45-A272-A9DB7AD16B39}" type="pres">
      <dgm:prSet presAssocID="{80160410-DC8C-48EE-B8DB-05F4B61ADEBC}" presName="parentLin" presStyleCnt="0"/>
      <dgm:spPr/>
    </dgm:pt>
    <dgm:pt modelId="{7BD7D19E-39C5-4642-BFC7-7F4BFB529CC4}" type="pres">
      <dgm:prSet presAssocID="{80160410-DC8C-48EE-B8DB-05F4B61ADEBC}" presName="parentLeftMargin" presStyleLbl="node1" presStyleIdx="0" presStyleCnt="2"/>
      <dgm:spPr/>
    </dgm:pt>
    <dgm:pt modelId="{1F8CE84E-D2ED-E34B-A5F3-809F1560B8CD}" type="pres">
      <dgm:prSet presAssocID="{80160410-DC8C-48EE-B8DB-05F4B61ADEBC}" presName="parentText" presStyleLbl="node1" presStyleIdx="0" presStyleCnt="2">
        <dgm:presLayoutVars>
          <dgm:chMax val="0"/>
          <dgm:bulletEnabled val="1"/>
        </dgm:presLayoutVars>
      </dgm:prSet>
      <dgm:spPr/>
    </dgm:pt>
    <dgm:pt modelId="{A4A75647-8E3F-DB4D-9B0D-990BF91A0616}" type="pres">
      <dgm:prSet presAssocID="{80160410-DC8C-48EE-B8DB-05F4B61ADEBC}" presName="negativeSpace" presStyleCnt="0"/>
      <dgm:spPr/>
    </dgm:pt>
    <dgm:pt modelId="{27592267-75A3-8B43-A1F7-330B102E88EE}" type="pres">
      <dgm:prSet presAssocID="{80160410-DC8C-48EE-B8DB-05F4B61ADEBC}" presName="childText" presStyleLbl="conFgAcc1" presStyleIdx="0" presStyleCnt="2">
        <dgm:presLayoutVars>
          <dgm:bulletEnabled val="1"/>
        </dgm:presLayoutVars>
      </dgm:prSet>
      <dgm:spPr/>
    </dgm:pt>
    <dgm:pt modelId="{CD08C486-7B14-4C41-A575-BFDA48E1866D}" type="pres">
      <dgm:prSet presAssocID="{5CAE1E21-1F87-4FAC-9991-A2E00B03E679}" presName="spaceBetweenRectangles" presStyleCnt="0"/>
      <dgm:spPr/>
    </dgm:pt>
    <dgm:pt modelId="{A0213449-6094-0F4E-8775-0C8949F6B3CF}" type="pres">
      <dgm:prSet presAssocID="{367ED2B6-BA8C-4952-BD39-49F0DCEBDB15}" presName="parentLin" presStyleCnt="0"/>
      <dgm:spPr/>
    </dgm:pt>
    <dgm:pt modelId="{B5B72881-42F6-D246-9A66-CE2505DB5ECD}" type="pres">
      <dgm:prSet presAssocID="{367ED2B6-BA8C-4952-BD39-49F0DCEBDB15}" presName="parentLeftMargin" presStyleLbl="node1" presStyleIdx="0" presStyleCnt="2"/>
      <dgm:spPr/>
    </dgm:pt>
    <dgm:pt modelId="{4FC83785-C243-164C-9C69-B024499FD87B}" type="pres">
      <dgm:prSet presAssocID="{367ED2B6-BA8C-4952-BD39-49F0DCEBDB15}" presName="parentText" presStyleLbl="node1" presStyleIdx="1" presStyleCnt="2">
        <dgm:presLayoutVars>
          <dgm:chMax val="0"/>
          <dgm:bulletEnabled val="1"/>
        </dgm:presLayoutVars>
      </dgm:prSet>
      <dgm:spPr/>
    </dgm:pt>
    <dgm:pt modelId="{302FFFC9-93AF-3645-BBA2-1DC61749D2D5}" type="pres">
      <dgm:prSet presAssocID="{367ED2B6-BA8C-4952-BD39-49F0DCEBDB15}" presName="negativeSpace" presStyleCnt="0"/>
      <dgm:spPr/>
    </dgm:pt>
    <dgm:pt modelId="{8506FCC8-22E5-3846-8E58-8731B94A9BEA}" type="pres">
      <dgm:prSet presAssocID="{367ED2B6-BA8C-4952-BD39-49F0DCEBDB15}" presName="childText" presStyleLbl="conFgAcc1" presStyleIdx="1" presStyleCnt="2">
        <dgm:presLayoutVars>
          <dgm:bulletEnabled val="1"/>
        </dgm:presLayoutVars>
      </dgm:prSet>
      <dgm:spPr/>
    </dgm:pt>
  </dgm:ptLst>
  <dgm:cxnLst>
    <dgm:cxn modelId="{6436E10C-4035-C64E-B82F-1B0C6B91C3BE}" type="presOf" srcId="{80160410-DC8C-48EE-B8DB-05F4B61ADEBC}" destId="{7BD7D19E-39C5-4642-BFC7-7F4BFB529CC4}" srcOrd="0" destOrd="0" presId="urn:microsoft.com/office/officeart/2005/8/layout/list1"/>
    <dgm:cxn modelId="{55800223-07B9-4D11-A911-7E76B8194CDB}" srcId="{367ED2B6-BA8C-4952-BD39-49F0DCEBDB15}" destId="{413B8CF7-9DFB-438C-B76C-4C7EC6EFBADF}" srcOrd="0" destOrd="0" parTransId="{4F64ED22-F6A8-400E-9D83-FE4FA3C1AB10}" sibTransId="{65B72F65-6105-41E3-A7B4-7FA779F27C42}"/>
    <dgm:cxn modelId="{ED5EC54C-7A8A-4DA2-8A69-A7EA47FCA55F}" srcId="{3DDE7E95-130B-4337-B0FB-CD834DC15E58}" destId="{367ED2B6-BA8C-4952-BD39-49F0DCEBDB15}" srcOrd="1" destOrd="0" parTransId="{71A9CD8F-0C30-45FD-9AAB-03AD5A85B3DA}" sibTransId="{1D567B68-1BD4-4895-A6D5-2358F2B30E34}"/>
    <dgm:cxn modelId="{341FA85C-7669-D845-B4A9-9B7B06821847}" type="presOf" srcId="{367ED2B6-BA8C-4952-BD39-49F0DCEBDB15}" destId="{4FC83785-C243-164C-9C69-B024499FD87B}" srcOrd="1" destOrd="0" presId="urn:microsoft.com/office/officeart/2005/8/layout/list1"/>
    <dgm:cxn modelId="{01606E79-F113-EB47-9B60-FCD6EA6FA6F3}" type="presOf" srcId="{3DDE7E95-130B-4337-B0FB-CD834DC15E58}" destId="{CF20DB5E-5D38-4545-99A0-1D0291C09ADB}" srcOrd="0" destOrd="0" presId="urn:microsoft.com/office/officeart/2005/8/layout/list1"/>
    <dgm:cxn modelId="{E9872F7B-550E-AB48-8444-8B8A3E36798C}" type="presOf" srcId="{367ED2B6-BA8C-4952-BD39-49F0DCEBDB15}" destId="{B5B72881-42F6-D246-9A66-CE2505DB5ECD}" srcOrd="0" destOrd="0" presId="urn:microsoft.com/office/officeart/2005/8/layout/list1"/>
    <dgm:cxn modelId="{BCD975B8-3631-4E3A-941E-93C546E75E6B}" srcId="{80160410-DC8C-48EE-B8DB-05F4B61ADEBC}" destId="{A696C659-2F47-42D4-B2A9-F4775C08981E}" srcOrd="0" destOrd="0" parTransId="{440A8509-BAD4-46C5-9219-0B0DEB0A9B4D}" sibTransId="{409721B5-72E4-47E3-8E5B-33E33E6757D7}"/>
    <dgm:cxn modelId="{9D2521D8-7B86-A14F-BD8B-3B80D32F1602}" type="presOf" srcId="{5B52D532-DC17-4C36-A89C-FB8CEA719923}" destId="{27592267-75A3-8B43-A1F7-330B102E88EE}" srcOrd="0" destOrd="1" presId="urn:microsoft.com/office/officeart/2005/8/layout/list1"/>
    <dgm:cxn modelId="{50CE75E6-CE37-4E10-916C-D5B0B47B9029}" srcId="{80160410-DC8C-48EE-B8DB-05F4B61ADEBC}" destId="{5B52D532-DC17-4C36-A89C-FB8CEA719923}" srcOrd="1" destOrd="0" parTransId="{72B4CBED-1687-4BD7-9320-3341965EF1BE}" sibTransId="{341806E1-46B3-4C05-BC33-AC2C6589FAC2}"/>
    <dgm:cxn modelId="{F20616F0-BFF3-004D-BC9E-55E4BE46C11B}" type="presOf" srcId="{80160410-DC8C-48EE-B8DB-05F4B61ADEBC}" destId="{1F8CE84E-D2ED-E34B-A5F3-809F1560B8CD}" srcOrd="1" destOrd="0" presId="urn:microsoft.com/office/officeart/2005/8/layout/list1"/>
    <dgm:cxn modelId="{67256AF2-024D-2748-A887-7127F75B27D3}" type="presOf" srcId="{413B8CF7-9DFB-438C-B76C-4C7EC6EFBADF}" destId="{8506FCC8-22E5-3846-8E58-8731B94A9BEA}" srcOrd="0" destOrd="0" presId="urn:microsoft.com/office/officeart/2005/8/layout/list1"/>
    <dgm:cxn modelId="{10CE57FA-8A75-455E-B9D5-063460384B21}" srcId="{3DDE7E95-130B-4337-B0FB-CD834DC15E58}" destId="{80160410-DC8C-48EE-B8DB-05F4B61ADEBC}" srcOrd="0" destOrd="0" parTransId="{31380833-8899-44E9-89CE-1ADE8C65B10A}" sibTransId="{5CAE1E21-1F87-4FAC-9991-A2E00B03E679}"/>
    <dgm:cxn modelId="{974965FF-E82F-364A-AF27-BB8BC73351D6}" type="presOf" srcId="{A696C659-2F47-42D4-B2A9-F4775C08981E}" destId="{27592267-75A3-8B43-A1F7-330B102E88EE}" srcOrd="0" destOrd="0" presId="urn:microsoft.com/office/officeart/2005/8/layout/list1"/>
    <dgm:cxn modelId="{7F3A9723-9238-C340-A530-AE082CFC1218}" type="presParOf" srcId="{CF20DB5E-5D38-4545-99A0-1D0291C09ADB}" destId="{7B3F740E-6C0C-2D45-A272-A9DB7AD16B39}" srcOrd="0" destOrd="0" presId="urn:microsoft.com/office/officeart/2005/8/layout/list1"/>
    <dgm:cxn modelId="{05503DA7-EB9C-384F-8492-00F4952FC227}" type="presParOf" srcId="{7B3F740E-6C0C-2D45-A272-A9DB7AD16B39}" destId="{7BD7D19E-39C5-4642-BFC7-7F4BFB529CC4}" srcOrd="0" destOrd="0" presId="urn:microsoft.com/office/officeart/2005/8/layout/list1"/>
    <dgm:cxn modelId="{BB49E7A2-6B7D-114C-970D-810D3214F8F5}" type="presParOf" srcId="{7B3F740E-6C0C-2D45-A272-A9DB7AD16B39}" destId="{1F8CE84E-D2ED-E34B-A5F3-809F1560B8CD}" srcOrd="1" destOrd="0" presId="urn:microsoft.com/office/officeart/2005/8/layout/list1"/>
    <dgm:cxn modelId="{85BFC51A-FDF0-F048-9A7F-999175159891}" type="presParOf" srcId="{CF20DB5E-5D38-4545-99A0-1D0291C09ADB}" destId="{A4A75647-8E3F-DB4D-9B0D-990BF91A0616}" srcOrd="1" destOrd="0" presId="urn:microsoft.com/office/officeart/2005/8/layout/list1"/>
    <dgm:cxn modelId="{B138BD23-5491-4146-B21A-61803454A316}" type="presParOf" srcId="{CF20DB5E-5D38-4545-99A0-1D0291C09ADB}" destId="{27592267-75A3-8B43-A1F7-330B102E88EE}" srcOrd="2" destOrd="0" presId="urn:microsoft.com/office/officeart/2005/8/layout/list1"/>
    <dgm:cxn modelId="{12AE0122-BBD9-6842-990C-512061443CA6}" type="presParOf" srcId="{CF20DB5E-5D38-4545-99A0-1D0291C09ADB}" destId="{CD08C486-7B14-4C41-A575-BFDA48E1866D}" srcOrd="3" destOrd="0" presId="urn:microsoft.com/office/officeart/2005/8/layout/list1"/>
    <dgm:cxn modelId="{D9BA1D2A-A587-344F-AA59-C2819734360E}" type="presParOf" srcId="{CF20DB5E-5D38-4545-99A0-1D0291C09ADB}" destId="{A0213449-6094-0F4E-8775-0C8949F6B3CF}" srcOrd="4" destOrd="0" presId="urn:microsoft.com/office/officeart/2005/8/layout/list1"/>
    <dgm:cxn modelId="{63BE07D7-A92C-9247-9AE8-AE1D63159D03}" type="presParOf" srcId="{A0213449-6094-0F4E-8775-0C8949F6B3CF}" destId="{B5B72881-42F6-D246-9A66-CE2505DB5ECD}" srcOrd="0" destOrd="0" presId="urn:microsoft.com/office/officeart/2005/8/layout/list1"/>
    <dgm:cxn modelId="{9908E58F-0D3B-A846-AE4A-A1752E1BFD2B}" type="presParOf" srcId="{A0213449-6094-0F4E-8775-0C8949F6B3CF}" destId="{4FC83785-C243-164C-9C69-B024499FD87B}" srcOrd="1" destOrd="0" presId="urn:microsoft.com/office/officeart/2005/8/layout/list1"/>
    <dgm:cxn modelId="{CA60C15A-A25D-224E-B940-232AE45B3FCA}" type="presParOf" srcId="{CF20DB5E-5D38-4545-99A0-1D0291C09ADB}" destId="{302FFFC9-93AF-3645-BBA2-1DC61749D2D5}" srcOrd="5" destOrd="0" presId="urn:microsoft.com/office/officeart/2005/8/layout/list1"/>
    <dgm:cxn modelId="{6C317060-1E60-754B-976C-9A1A8B6D8970}" type="presParOf" srcId="{CF20DB5E-5D38-4545-99A0-1D0291C09ADB}" destId="{8506FCC8-22E5-3846-8E58-8731B94A9BEA}"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49A009-01DD-4D76-99C1-13BE7E7B756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30AED8C-BD18-4B43-9CBF-E5E65D5A141B}">
      <dgm:prSet/>
      <dgm:spPr/>
      <dgm:t>
        <a:bodyPr/>
        <a:lstStyle/>
        <a:p>
          <a:r>
            <a:rPr lang="en-US"/>
            <a:t>Core drilling </a:t>
          </a:r>
        </a:p>
      </dgm:t>
    </dgm:pt>
    <dgm:pt modelId="{93731E1E-3682-489D-920B-8D2819C7DE21}" type="parTrans" cxnId="{07E3C20F-9939-493D-9AAA-9F7C6BDB3EDD}">
      <dgm:prSet/>
      <dgm:spPr/>
      <dgm:t>
        <a:bodyPr/>
        <a:lstStyle/>
        <a:p>
          <a:endParaRPr lang="en-US"/>
        </a:p>
      </dgm:t>
    </dgm:pt>
    <dgm:pt modelId="{CFC1FAB6-C9EB-471C-A9FC-429BE1AA7B14}" type="sibTrans" cxnId="{07E3C20F-9939-493D-9AAA-9F7C6BDB3EDD}">
      <dgm:prSet/>
      <dgm:spPr/>
      <dgm:t>
        <a:bodyPr/>
        <a:lstStyle/>
        <a:p>
          <a:endParaRPr lang="en-US"/>
        </a:p>
      </dgm:t>
    </dgm:pt>
    <dgm:pt modelId="{EC2DE77D-CCD6-4AE4-912C-717BF5379C51}">
      <dgm:prSet/>
      <dgm:spPr/>
      <dgm:t>
        <a:bodyPr/>
        <a:lstStyle/>
        <a:p>
          <a:r>
            <a:rPr lang="en-US"/>
            <a:t>Lithology logging</a:t>
          </a:r>
        </a:p>
      </dgm:t>
    </dgm:pt>
    <dgm:pt modelId="{4AA8DDD1-4140-46D2-A4FC-B44054BDC775}" type="parTrans" cxnId="{6C4CAF01-4378-4CA4-B710-156CB0F24B7B}">
      <dgm:prSet/>
      <dgm:spPr/>
      <dgm:t>
        <a:bodyPr/>
        <a:lstStyle/>
        <a:p>
          <a:endParaRPr lang="en-US"/>
        </a:p>
      </dgm:t>
    </dgm:pt>
    <dgm:pt modelId="{C535BEAA-B414-453E-A250-54CAA1F117A7}" type="sibTrans" cxnId="{6C4CAF01-4378-4CA4-B710-156CB0F24B7B}">
      <dgm:prSet/>
      <dgm:spPr/>
      <dgm:t>
        <a:bodyPr/>
        <a:lstStyle/>
        <a:p>
          <a:endParaRPr lang="en-US"/>
        </a:p>
      </dgm:t>
    </dgm:pt>
    <dgm:pt modelId="{E12E20D7-2323-42AB-B668-9276CA33DA1E}">
      <dgm:prSet/>
      <dgm:spPr/>
      <dgm:t>
        <a:bodyPr/>
        <a:lstStyle/>
        <a:p>
          <a:r>
            <a:rPr lang="en-US" dirty="0"/>
            <a:t>Subjective</a:t>
          </a:r>
        </a:p>
      </dgm:t>
    </dgm:pt>
    <dgm:pt modelId="{A07ED19D-407C-4914-9F4A-17068D16916B}" type="parTrans" cxnId="{25BD53C1-17AE-4AEA-BCD8-07CE8E1F717E}">
      <dgm:prSet/>
      <dgm:spPr/>
      <dgm:t>
        <a:bodyPr/>
        <a:lstStyle/>
        <a:p>
          <a:endParaRPr lang="en-US"/>
        </a:p>
      </dgm:t>
    </dgm:pt>
    <dgm:pt modelId="{1ABD4B97-B59E-4ED5-A366-3DD3B8DAD914}" type="sibTrans" cxnId="{25BD53C1-17AE-4AEA-BCD8-07CE8E1F717E}">
      <dgm:prSet/>
      <dgm:spPr/>
      <dgm:t>
        <a:bodyPr/>
        <a:lstStyle/>
        <a:p>
          <a:endParaRPr lang="en-US"/>
        </a:p>
      </dgm:t>
    </dgm:pt>
    <dgm:pt modelId="{51D1BB2E-BCA4-4092-AAB6-3666EA83FEA5}">
      <dgm:prSet/>
      <dgm:spPr/>
      <dgm:t>
        <a:bodyPr/>
        <a:lstStyle/>
        <a:p>
          <a:r>
            <a:rPr lang="en-US"/>
            <a:t>Lithogeochemistry - process by which lithological units are characterized by their geochemical signatures (Pantazis, 1988)</a:t>
          </a:r>
        </a:p>
      </dgm:t>
    </dgm:pt>
    <dgm:pt modelId="{D9F5882C-A489-4022-88B7-416FF81B848B}" type="parTrans" cxnId="{974A7AF6-2614-48CF-9B6F-234E044BAB99}">
      <dgm:prSet/>
      <dgm:spPr/>
      <dgm:t>
        <a:bodyPr/>
        <a:lstStyle/>
        <a:p>
          <a:endParaRPr lang="en-US"/>
        </a:p>
      </dgm:t>
    </dgm:pt>
    <dgm:pt modelId="{FFBADEE0-5CF8-461B-8B03-82D896D0A6C2}" type="sibTrans" cxnId="{974A7AF6-2614-48CF-9B6F-234E044BAB99}">
      <dgm:prSet/>
      <dgm:spPr/>
      <dgm:t>
        <a:bodyPr/>
        <a:lstStyle/>
        <a:p>
          <a:endParaRPr lang="en-US"/>
        </a:p>
      </dgm:t>
    </dgm:pt>
    <dgm:pt modelId="{E0B6DBE0-17F7-438D-9ADD-F8B3D7F76C71}">
      <dgm:prSet/>
      <dgm:spPr/>
      <dgm:t>
        <a:bodyPr/>
        <a:lstStyle/>
        <a:p>
          <a:r>
            <a:rPr lang="en-US"/>
            <a:t>Traditional labs</a:t>
          </a:r>
        </a:p>
      </dgm:t>
    </dgm:pt>
    <dgm:pt modelId="{85538DA5-B5FA-47FB-9C21-6458236FD6D3}" type="parTrans" cxnId="{3427C380-98AE-4D51-9858-C6E298E30625}">
      <dgm:prSet/>
      <dgm:spPr/>
      <dgm:t>
        <a:bodyPr/>
        <a:lstStyle/>
        <a:p>
          <a:endParaRPr lang="en-US"/>
        </a:p>
      </dgm:t>
    </dgm:pt>
    <dgm:pt modelId="{97A9F5BC-FE07-4B43-AA8D-007679CEAB22}" type="sibTrans" cxnId="{3427C380-98AE-4D51-9858-C6E298E30625}">
      <dgm:prSet/>
      <dgm:spPr/>
      <dgm:t>
        <a:bodyPr/>
        <a:lstStyle/>
        <a:p>
          <a:endParaRPr lang="en-US"/>
        </a:p>
      </dgm:t>
    </dgm:pt>
    <dgm:pt modelId="{5B31C2B2-58F5-4836-80EB-2051E3AB4856}">
      <dgm:prSet/>
      <dgm:spPr/>
      <dgm:t>
        <a:bodyPr/>
        <a:lstStyle/>
        <a:p>
          <a:r>
            <a:rPr lang="en-US"/>
            <a:t>Slow </a:t>
          </a:r>
        </a:p>
      </dgm:t>
    </dgm:pt>
    <dgm:pt modelId="{0E289D57-23FC-4C20-A6CA-40E2AADAD9C4}" type="parTrans" cxnId="{4CB0051B-54C1-4E25-B1A5-560630709D6D}">
      <dgm:prSet/>
      <dgm:spPr/>
      <dgm:t>
        <a:bodyPr/>
        <a:lstStyle/>
        <a:p>
          <a:endParaRPr lang="en-US"/>
        </a:p>
      </dgm:t>
    </dgm:pt>
    <dgm:pt modelId="{762407A5-FB2C-47C1-8007-DF909BA7CCAF}" type="sibTrans" cxnId="{4CB0051B-54C1-4E25-B1A5-560630709D6D}">
      <dgm:prSet/>
      <dgm:spPr/>
      <dgm:t>
        <a:bodyPr/>
        <a:lstStyle/>
        <a:p>
          <a:endParaRPr lang="en-US"/>
        </a:p>
      </dgm:t>
    </dgm:pt>
    <dgm:pt modelId="{FADB6D07-35AD-43E4-9664-EAB8C9EB567D}">
      <dgm:prSet/>
      <dgm:spPr/>
      <dgm:t>
        <a:bodyPr/>
        <a:lstStyle/>
        <a:p>
          <a:r>
            <a:rPr lang="en-US"/>
            <a:t>Portable X-Ray Fluorescence (pXRF)</a:t>
          </a:r>
        </a:p>
      </dgm:t>
    </dgm:pt>
    <dgm:pt modelId="{186EB669-F38B-4D21-864F-34ECFD803830}" type="parTrans" cxnId="{634E458B-0138-47E7-96E3-E8B376A46E30}">
      <dgm:prSet/>
      <dgm:spPr/>
      <dgm:t>
        <a:bodyPr/>
        <a:lstStyle/>
        <a:p>
          <a:endParaRPr lang="en-US"/>
        </a:p>
      </dgm:t>
    </dgm:pt>
    <dgm:pt modelId="{3D9FD07D-5008-4A97-90B9-5833E890F793}" type="sibTrans" cxnId="{634E458B-0138-47E7-96E3-E8B376A46E30}">
      <dgm:prSet/>
      <dgm:spPr/>
      <dgm:t>
        <a:bodyPr/>
        <a:lstStyle/>
        <a:p>
          <a:endParaRPr lang="en-US"/>
        </a:p>
      </dgm:t>
    </dgm:pt>
    <dgm:pt modelId="{3B1147B3-8A3A-4BFD-8603-7BE12A373BB2}">
      <dgm:prSet/>
      <dgm:spPr/>
      <dgm:t>
        <a:bodyPr/>
        <a:lstStyle/>
        <a:p>
          <a:r>
            <a:rPr lang="en-US"/>
            <a:t>Real-time</a:t>
          </a:r>
        </a:p>
      </dgm:t>
    </dgm:pt>
    <dgm:pt modelId="{3D4A02FF-6154-47C9-A3D2-D5EA20E82700}" type="parTrans" cxnId="{8E6676CB-A153-4B78-A989-70E54E163E79}">
      <dgm:prSet/>
      <dgm:spPr/>
      <dgm:t>
        <a:bodyPr/>
        <a:lstStyle/>
        <a:p>
          <a:endParaRPr lang="en-US"/>
        </a:p>
      </dgm:t>
    </dgm:pt>
    <dgm:pt modelId="{DDEABB7A-4FD2-4525-914C-B26394409ABA}" type="sibTrans" cxnId="{8E6676CB-A153-4B78-A989-70E54E163E79}">
      <dgm:prSet/>
      <dgm:spPr/>
      <dgm:t>
        <a:bodyPr/>
        <a:lstStyle/>
        <a:p>
          <a:endParaRPr lang="en-US"/>
        </a:p>
      </dgm:t>
    </dgm:pt>
    <dgm:pt modelId="{4D19D16A-0690-074F-962D-E9C2B9DB26AA}" type="pres">
      <dgm:prSet presAssocID="{C049A009-01DD-4D76-99C1-13BE7E7B7568}" presName="Name0" presStyleCnt="0">
        <dgm:presLayoutVars>
          <dgm:dir/>
          <dgm:animLvl val="lvl"/>
          <dgm:resizeHandles val="exact"/>
        </dgm:presLayoutVars>
      </dgm:prSet>
      <dgm:spPr/>
    </dgm:pt>
    <dgm:pt modelId="{26E44DD8-4FD4-4C4B-8E40-672E6D4659BD}" type="pres">
      <dgm:prSet presAssocID="{D30AED8C-BD18-4B43-9CBF-E5E65D5A141B}" presName="linNode" presStyleCnt="0"/>
      <dgm:spPr/>
    </dgm:pt>
    <dgm:pt modelId="{3AB8AEC0-ABF0-784B-B245-93830B66C8E4}" type="pres">
      <dgm:prSet presAssocID="{D30AED8C-BD18-4B43-9CBF-E5E65D5A141B}" presName="parentText" presStyleLbl="node1" presStyleIdx="0" presStyleCnt="2">
        <dgm:presLayoutVars>
          <dgm:chMax val="1"/>
          <dgm:bulletEnabled val="1"/>
        </dgm:presLayoutVars>
      </dgm:prSet>
      <dgm:spPr/>
    </dgm:pt>
    <dgm:pt modelId="{83CF38C1-1F05-1B4A-8D3F-AAED66D61425}" type="pres">
      <dgm:prSet presAssocID="{D30AED8C-BD18-4B43-9CBF-E5E65D5A141B}" presName="descendantText" presStyleLbl="alignAccFollowNode1" presStyleIdx="0" presStyleCnt="2">
        <dgm:presLayoutVars>
          <dgm:bulletEnabled val="1"/>
        </dgm:presLayoutVars>
      </dgm:prSet>
      <dgm:spPr/>
    </dgm:pt>
    <dgm:pt modelId="{4EF5B487-1B0C-EE4F-B2C3-323AD8540EBF}" type="pres">
      <dgm:prSet presAssocID="{CFC1FAB6-C9EB-471C-A9FC-429BE1AA7B14}" presName="sp" presStyleCnt="0"/>
      <dgm:spPr/>
    </dgm:pt>
    <dgm:pt modelId="{34166F2E-BF14-2648-B1EB-2DC12B86030B}" type="pres">
      <dgm:prSet presAssocID="{51D1BB2E-BCA4-4092-AAB6-3666EA83FEA5}" presName="linNode" presStyleCnt="0"/>
      <dgm:spPr/>
    </dgm:pt>
    <dgm:pt modelId="{4AC0F872-9656-A84A-8C53-B823F8F9D517}" type="pres">
      <dgm:prSet presAssocID="{51D1BB2E-BCA4-4092-AAB6-3666EA83FEA5}" presName="parentText" presStyleLbl="node1" presStyleIdx="1" presStyleCnt="2">
        <dgm:presLayoutVars>
          <dgm:chMax val="1"/>
          <dgm:bulletEnabled val="1"/>
        </dgm:presLayoutVars>
      </dgm:prSet>
      <dgm:spPr/>
    </dgm:pt>
    <dgm:pt modelId="{0CFA0F84-27B9-0148-B347-ED390B7D8FB0}" type="pres">
      <dgm:prSet presAssocID="{51D1BB2E-BCA4-4092-AAB6-3666EA83FEA5}" presName="descendantText" presStyleLbl="alignAccFollowNode1" presStyleIdx="1" presStyleCnt="2">
        <dgm:presLayoutVars>
          <dgm:bulletEnabled val="1"/>
        </dgm:presLayoutVars>
      </dgm:prSet>
      <dgm:spPr/>
    </dgm:pt>
  </dgm:ptLst>
  <dgm:cxnLst>
    <dgm:cxn modelId="{6C4CAF01-4378-4CA4-B710-156CB0F24B7B}" srcId="{D30AED8C-BD18-4B43-9CBF-E5E65D5A141B}" destId="{EC2DE77D-CCD6-4AE4-912C-717BF5379C51}" srcOrd="0" destOrd="0" parTransId="{4AA8DDD1-4140-46D2-A4FC-B44054BDC775}" sibTransId="{C535BEAA-B414-453E-A250-54CAA1F117A7}"/>
    <dgm:cxn modelId="{74B3CA05-60DA-AE4B-92F2-4A43032EA2A4}" type="presOf" srcId="{D30AED8C-BD18-4B43-9CBF-E5E65D5A141B}" destId="{3AB8AEC0-ABF0-784B-B245-93830B66C8E4}" srcOrd="0" destOrd="0" presId="urn:microsoft.com/office/officeart/2005/8/layout/vList5"/>
    <dgm:cxn modelId="{07E3C20F-9939-493D-9AAA-9F7C6BDB3EDD}" srcId="{C049A009-01DD-4D76-99C1-13BE7E7B7568}" destId="{D30AED8C-BD18-4B43-9CBF-E5E65D5A141B}" srcOrd="0" destOrd="0" parTransId="{93731E1E-3682-489D-920B-8D2819C7DE21}" sibTransId="{CFC1FAB6-C9EB-471C-A9FC-429BE1AA7B14}"/>
    <dgm:cxn modelId="{4CB0051B-54C1-4E25-B1A5-560630709D6D}" srcId="{E0B6DBE0-17F7-438D-9ADD-F8B3D7F76C71}" destId="{5B31C2B2-58F5-4836-80EB-2051E3AB4856}" srcOrd="0" destOrd="0" parTransId="{0E289D57-23FC-4C20-A6CA-40E2AADAD9C4}" sibTransId="{762407A5-FB2C-47C1-8007-DF909BA7CCAF}"/>
    <dgm:cxn modelId="{B935981F-55BF-7F4D-AAE0-175F6CCE7FC8}" type="presOf" srcId="{E12E20D7-2323-42AB-B668-9276CA33DA1E}" destId="{83CF38C1-1F05-1B4A-8D3F-AAED66D61425}" srcOrd="0" destOrd="1" presId="urn:microsoft.com/office/officeart/2005/8/layout/vList5"/>
    <dgm:cxn modelId="{5435D14D-00DF-D74A-AB34-4E92E0C47B39}" type="presOf" srcId="{51D1BB2E-BCA4-4092-AAB6-3666EA83FEA5}" destId="{4AC0F872-9656-A84A-8C53-B823F8F9D517}" srcOrd="0" destOrd="0" presId="urn:microsoft.com/office/officeart/2005/8/layout/vList5"/>
    <dgm:cxn modelId="{65097358-B958-7B4A-91C9-FBE8EBB79226}" type="presOf" srcId="{3B1147B3-8A3A-4BFD-8603-7BE12A373BB2}" destId="{0CFA0F84-27B9-0148-B347-ED390B7D8FB0}" srcOrd="0" destOrd="3" presId="urn:microsoft.com/office/officeart/2005/8/layout/vList5"/>
    <dgm:cxn modelId="{3427C380-98AE-4D51-9858-C6E298E30625}" srcId="{51D1BB2E-BCA4-4092-AAB6-3666EA83FEA5}" destId="{E0B6DBE0-17F7-438D-9ADD-F8B3D7F76C71}" srcOrd="0" destOrd="0" parTransId="{85538DA5-B5FA-47FB-9C21-6458236FD6D3}" sibTransId="{97A9F5BC-FE07-4B43-AA8D-007679CEAB22}"/>
    <dgm:cxn modelId="{576AD88A-FAF4-F546-B46C-006AA447FF21}" type="presOf" srcId="{EC2DE77D-CCD6-4AE4-912C-717BF5379C51}" destId="{83CF38C1-1F05-1B4A-8D3F-AAED66D61425}" srcOrd="0" destOrd="0" presId="urn:microsoft.com/office/officeart/2005/8/layout/vList5"/>
    <dgm:cxn modelId="{634E458B-0138-47E7-96E3-E8B376A46E30}" srcId="{51D1BB2E-BCA4-4092-AAB6-3666EA83FEA5}" destId="{FADB6D07-35AD-43E4-9664-EAB8C9EB567D}" srcOrd="1" destOrd="0" parTransId="{186EB669-F38B-4D21-864F-34ECFD803830}" sibTransId="{3D9FD07D-5008-4A97-90B9-5833E890F793}"/>
    <dgm:cxn modelId="{6FC1459D-164A-9544-B24D-65480241BA1D}" type="presOf" srcId="{FADB6D07-35AD-43E4-9664-EAB8C9EB567D}" destId="{0CFA0F84-27B9-0148-B347-ED390B7D8FB0}" srcOrd="0" destOrd="2" presId="urn:microsoft.com/office/officeart/2005/8/layout/vList5"/>
    <dgm:cxn modelId="{1D0DC5BA-4535-8141-B6E5-07DEC4116634}" type="presOf" srcId="{C049A009-01DD-4D76-99C1-13BE7E7B7568}" destId="{4D19D16A-0690-074F-962D-E9C2B9DB26AA}" srcOrd="0" destOrd="0" presId="urn:microsoft.com/office/officeart/2005/8/layout/vList5"/>
    <dgm:cxn modelId="{25BD53C1-17AE-4AEA-BCD8-07CE8E1F717E}" srcId="{EC2DE77D-CCD6-4AE4-912C-717BF5379C51}" destId="{E12E20D7-2323-42AB-B668-9276CA33DA1E}" srcOrd="0" destOrd="0" parTransId="{A07ED19D-407C-4914-9F4A-17068D16916B}" sibTransId="{1ABD4B97-B59E-4ED5-A366-3DD3B8DAD914}"/>
    <dgm:cxn modelId="{F82849C7-2232-024B-9138-7206D7C15A43}" type="presOf" srcId="{E0B6DBE0-17F7-438D-9ADD-F8B3D7F76C71}" destId="{0CFA0F84-27B9-0148-B347-ED390B7D8FB0}" srcOrd="0" destOrd="0" presId="urn:microsoft.com/office/officeart/2005/8/layout/vList5"/>
    <dgm:cxn modelId="{8E6676CB-A153-4B78-A989-70E54E163E79}" srcId="{FADB6D07-35AD-43E4-9664-EAB8C9EB567D}" destId="{3B1147B3-8A3A-4BFD-8603-7BE12A373BB2}" srcOrd="0" destOrd="0" parTransId="{3D4A02FF-6154-47C9-A3D2-D5EA20E82700}" sibTransId="{DDEABB7A-4FD2-4525-914C-B26394409ABA}"/>
    <dgm:cxn modelId="{C2DB16CF-3A8B-9E44-91AD-2FC84974BC43}" type="presOf" srcId="{5B31C2B2-58F5-4836-80EB-2051E3AB4856}" destId="{0CFA0F84-27B9-0148-B347-ED390B7D8FB0}" srcOrd="0" destOrd="1" presId="urn:microsoft.com/office/officeart/2005/8/layout/vList5"/>
    <dgm:cxn modelId="{974A7AF6-2614-48CF-9B6F-234E044BAB99}" srcId="{C049A009-01DD-4D76-99C1-13BE7E7B7568}" destId="{51D1BB2E-BCA4-4092-AAB6-3666EA83FEA5}" srcOrd="1" destOrd="0" parTransId="{D9F5882C-A489-4022-88B7-416FF81B848B}" sibTransId="{FFBADEE0-5CF8-461B-8B03-82D896D0A6C2}"/>
    <dgm:cxn modelId="{2F54D7C5-E9B3-044E-AD22-767325B6A22B}" type="presParOf" srcId="{4D19D16A-0690-074F-962D-E9C2B9DB26AA}" destId="{26E44DD8-4FD4-4C4B-8E40-672E6D4659BD}" srcOrd="0" destOrd="0" presId="urn:microsoft.com/office/officeart/2005/8/layout/vList5"/>
    <dgm:cxn modelId="{1E009E4D-B95F-234F-927C-E36C430151C8}" type="presParOf" srcId="{26E44DD8-4FD4-4C4B-8E40-672E6D4659BD}" destId="{3AB8AEC0-ABF0-784B-B245-93830B66C8E4}" srcOrd="0" destOrd="0" presId="urn:microsoft.com/office/officeart/2005/8/layout/vList5"/>
    <dgm:cxn modelId="{653EC18B-543B-D646-9358-FEBBDA89DB49}" type="presParOf" srcId="{26E44DD8-4FD4-4C4B-8E40-672E6D4659BD}" destId="{83CF38C1-1F05-1B4A-8D3F-AAED66D61425}" srcOrd="1" destOrd="0" presId="urn:microsoft.com/office/officeart/2005/8/layout/vList5"/>
    <dgm:cxn modelId="{4AF246D8-18D5-1F42-9B20-9F0907607356}" type="presParOf" srcId="{4D19D16A-0690-074F-962D-E9C2B9DB26AA}" destId="{4EF5B487-1B0C-EE4F-B2C3-323AD8540EBF}" srcOrd="1" destOrd="0" presId="urn:microsoft.com/office/officeart/2005/8/layout/vList5"/>
    <dgm:cxn modelId="{251A43E0-E20F-6B47-905B-14D3255D80C9}" type="presParOf" srcId="{4D19D16A-0690-074F-962D-E9C2B9DB26AA}" destId="{34166F2E-BF14-2648-B1EB-2DC12B86030B}" srcOrd="2" destOrd="0" presId="urn:microsoft.com/office/officeart/2005/8/layout/vList5"/>
    <dgm:cxn modelId="{E1E1462B-2EDA-0F42-9310-48A01E121DC7}" type="presParOf" srcId="{34166F2E-BF14-2648-B1EB-2DC12B86030B}" destId="{4AC0F872-9656-A84A-8C53-B823F8F9D517}" srcOrd="0" destOrd="0" presId="urn:microsoft.com/office/officeart/2005/8/layout/vList5"/>
    <dgm:cxn modelId="{84A75046-BBE6-044C-9703-9E5EF4B37011}" type="presParOf" srcId="{34166F2E-BF14-2648-B1EB-2DC12B86030B}" destId="{0CFA0F84-27B9-0148-B347-ED390B7D8FB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4E8741-BC43-4708-8612-6D291DCF086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5E27EF-15EB-4120-AC8C-D1D124509B24}">
      <dgm:prSet/>
      <dgm:spPr/>
      <dgm:t>
        <a:bodyPr/>
        <a:lstStyle/>
        <a:p>
          <a:pPr>
            <a:defRPr b="1"/>
          </a:pPr>
          <a:r>
            <a:rPr lang="en-US"/>
            <a:t>SQL Server</a:t>
          </a:r>
        </a:p>
      </dgm:t>
    </dgm:pt>
    <dgm:pt modelId="{CD636ECD-E69A-44C2-8772-323972861BC5}" type="parTrans" cxnId="{0454B91B-C22C-4500-8E1E-A59E8DA044E8}">
      <dgm:prSet/>
      <dgm:spPr/>
      <dgm:t>
        <a:bodyPr/>
        <a:lstStyle/>
        <a:p>
          <a:endParaRPr lang="en-US"/>
        </a:p>
      </dgm:t>
    </dgm:pt>
    <dgm:pt modelId="{4004E53C-965B-4D8C-9094-E716497035CB}" type="sibTrans" cxnId="{0454B91B-C22C-4500-8E1E-A59E8DA044E8}">
      <dgm:prSet/>
      <dgm:spPr/>
      <dgm:t>
        <a:bodyPr/>
        <a:lstStyle/>
        <a:p>
          <a:endParaRPr lang="en-US"/>
        </a:p>
      </dgm:t>
    </dgm:pt>
    <dgm:pt modelId="{FC4F34D3-011A-4F1E-BBDB-D535B1691CCB}">
      <dgm:prSet/>
      <dgm:spPr/>
      <dgm:t>
        <a:bodyPr/>
        <a:lstStyle/>
        <a:p>
          <a:r>
            <a:rPr lang="en-US"/>
            <a:t>Combine datasets into one</a:t>
          </a:r>
        </a:p>
      </dgm:t>
    </dgm:pt>
    <dgm:pt modelId="{6A0AAD76-269F-4FA8-B6E3-3565F56009EF}" type="parTrans" cxnId="{77088353-E030-4544-8F3C-98E4058474BF}">
      <dgm:prSet/>
      <dgm:spPr/>
      <dgm:t>
        <a:bodyPr/>
        <a:lstStyle/>
        <a:p>
          <a:endParaRPr lang="en-US"/>
        </a:p>
      </dgm:t>
    </dgm:pt>
    <dgm:pt modelId="{6733BF1F-9DCB-47F9-827D-F400831DD715}" type="sibTrans" cxnId="{77088353-E030-4544-8F3C-98E4058474BF}">
      <dgm:prSet/>
      <dgm:spPr/>
      <dgm:t>
        <a:bodyPr/>
        <a:lstStyle/>
        <a:p>
          <a:endParaRPr lang="en-US"/>
        </a:p>
      </dgm:t>
    </dgm:pt>
    <dgm:pt modelId="{D07AD940-FD5F-4645-A266-7100EFDE0355}">
      <dgm:prSet/>
      <dgm:spPr/>
      <dgm:t>
        <a:bodyPr/>
        <a:lstStyle/>
        <a:p>
          <a:pPr>
            <a:defRPr b="1"/>
          </a:pPr>
          <a:r>
            <a:rPr lang="en-US" dirty="0"/>
            <a:t>Orange</a:t>
          </a:r>
        </a:p>
      </dgm:t>
    </dgm:pt>
    <dgm:pt modelId="{2A5CE1C7-6FEF-45F9-A341-A88EE0770071}" type="parTrans" cxnId="{E5E232F6-A12E-4408-9284-540418C80318}">
      <dgm:prSet/>
      <dgm:spPr/>
      <dgm:t>
        <a:bodyPr/>
        <a:lstStyle/>
        <a:p>
          <a:endParaRPr lang="en-US"/>
        </a:p>
      </dgm:t>
    </dgm:pt>
    <dgm:pt modelId="{5FD7EDE9-757C-42B1-A91B-54AA805DE5DE}" type="sibTrans" cxnId="{E5E232F6-A12E-4408-9284-540418C80318}">
      <dgm:prSet/>
      <dgm:spPr/>
      <dgm:t>
        <a:bodyPr/>
        <a:lstStyle/>
        <a:p>
          <a:endParaRPr lang="en-US"/>
        </a:p>
      </dgm:t>
    </dgm:pt>
    <dgm:pt modelId="{E3E3B972-BDE7-4567-8665-09AA6AF2740F}">
      <dgm:prSet/>
      <dgm:spPr/>
      <dgm:t>
        <a:bodyPr/>
        <a:lstStyle/>
        <a:p>
          <a:r>
            <a:rPr lang="en-US" dirty="0"/>
            <a:t>Data exploration and descriptive statistics</a:t>
          </a:r>
        </a:p>
      </dgm:t>
    </dgm:pt>
    <dgm:pt modelId="{8BF667E1-6838-47CB-85C4-CA1143A40DB1}" type="parTrans" cxnId="{4A92356F-37FE-4B75-ADD7-76C101147DC5}">
      <dgm:prSet/>
      <dgm:spPr/>
      <dgm:t>
        <a:bodyPr/>
        <a:lstStyle/>
        <a:p>
          <a:endParaRPr lang="en-US"/>
        </a:p>
      </dgm:t>
    </dgm:pt>
    <dgm:pt modelId="{816BFBA5-886E-49D8-990C-D0B8710243E5}" type="sibTrans" cxnId="{4A92356F-37FE-4B75-ADD7-76C101147DC5}">
      <dgm:prSet/>
      <dgm:spPr/>
      <dgm:t>
        <a:bodyPr/>
        <a:lstStyle/>
        <a:p>
          <a:endParaRPr lang="en-US"/>
        </a:p>
      </dgm:t>
    </dgm:pt>
    <dgm:pt modelId="{5F017EC0-6C0C-4F5B-827E-18B80B56E3E5}">
      <dgm:prSet/>
      <dgm:spPr/>
      <dgm:t>
        <a:bodyPr/>
        <a:lstStyle/>
        <a:p>
          <a:pPr>
            <a:defRPr b="1"/>
          </a:pPr>
          <a:r>
            <a:rPr lang="en-US"/>
            <a:t>Python</a:t>
          </a:r>
        </a:p>
      </dgm:t>
    </dgm:pt>
    <dgm:pt modelId="{9ABA9D2E-7D89-463C-A7C0-82F1E09C7911}" type="parTrans" cxnId="{07383993-590D-4DB8-B36A-5A3635B11877}">
      <dgm:prSet/>
      <dgm:spPr/>
      <dgm:t>
        <a:bodyPr/>
        <a:lstStyle/>
        <a:p>
          <a:endParaRPr lang="en-US"/>
        </a:p>
      </dgm:t>
    </dgm:pt>
    <dgm:pt modelId="{8D82597E-A9FE-45F9-9C1E-E6214C98B3DA}" type="sibTrans" cxnId="{07383993-590D-4DB8-B36A-5A3635B11877}">
      <dgm:prSet/>
      <dgm:spPr/>
      <dgm:t>
        <a:bodyPr/>
        <a:lstStyle/>
        <a:p>
          <a:endParaRPr lang="en-US"/>
        </a:p>
      </dgm:t>
    </dgm:pt>
    <dgm:pt modelId="{A4533BF0-C43D-4B4C-BB5B-876D45E91732}">
      <dgm:prSet/>
      <dgm:spPr/>
      <dgm:t>
        <a:bodyPr/>
        <a:lstStyle/>
        <a:p>
          <a:r>
            <a:rPr lang="en-US"/>
            <a:t>Random Forest</a:t>
          </a:r>
        </a:p>
      </dgm:t>
    </dgm:pt>
    <dgm:pt modelId="{44716C66-F851-4996-B427-BA9535987954}" type="parTrans" cxnId="{BDED8513-18C0-4123-8F75-3658C0F34F17}">
      <dgm:prSet/>
      <dgm:spPr/>
      <dgm:t>
        <a:bodyPr/>
        <a:lstStyle/>
        <a:p>
          <a:endParaRPr lang="en-US"/>
        </a:p>
      </dgm:t>
    </dgm:pt>
    <dgm:pt modelId="{F873D368-612C-4703-9970-C05433D950A6}" type="sibTrans" cxnId="{BDED8513-18C0-4123-8F75-3658C0F34F17}">
      <dgm:prSet/>
      <dgm:spPr/>
      <dgm:t>
        <a:bodyPr/>
        <a:lstStyle/>
        <a:p>
          <a:endParaRPr lang="en-US"/>
        </a:p>
      </dgm:t>
    </dgm:pt>
    <dgm:pt modelId="{CFAE37D8-EBDE-4115-99A1-E942F99A762E}" type="pres">
      <dgm:prSet presAssocID="{8B4E8741-BC43-4708-8612-6D291DCF086C}" presName="root" presStyleCnt="0">
        <dgm:presLayoutVars>
          <dgm:dir/>
          <dgm:resizeHandles val="exact"/>
        </dgm:presLayoutVars>
      </dgm:prSet>
      <dgm:spPr/>
    </dgm:pt>
    <dgm:pt modelId="{DD65C83F-9092-4B29-933C-A963BE15F92B}" type="pres">
      <dgm:prSet presAssocID="{355E27EF-15EB-4120-AC8C-D1D124509B24}" presName="compNode" presStyleCnt="0"/>
      <dgm:spPr/>
    </dgm:pt>
    <dgm:pt modelId="{026566DF-1804-4D58-AA01-6FF2F4E7CF88}" type="pres">
      <dgm:prSet presAssocID="{355E27EF-15EB-4120-AC8C-D1D124509B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E1E485E-2E1F-400D-828C-95110C29F22C}" type="pres">
      <dgm:prSet presAssocID="{355E27EF-15EB-4120-AC8C-D1D124509B24}" presName="iconSpace" presStyleCnt="0"/>
      <dgm:spPr/>
    </dgm:pt>
    <dgm:pt modelId="{8A741C3A-811D-4504-90C4-559690D625AB}" type="pres">
      <dgm:prSet presAssocID="{355E27EF-15EB-4120-AC8C-D1D124509B24}" presName="parTx" presStyleLbl="revTx" presStyleIdx="0" presStyleCnt="6">
        <dgm:presLayoutVars>
          <dgm:chMax val="0"/>
          <dgm:chPref val="0"/>
        </dgm:presLayoutVars>
      </dgm:prSet>
      <dgm:spPr/>
    </dgm:pt>
    <dgm:pt modelId="{907418D0-F0D6-4088-A2E7-BE117E943669}" type="pres">
      <dgm:prSet presAssocID="{355E27EF-15EB-4120-AC8C-D1D124509B24}" presName="txSpace" presStyleCnt="0"/>
      <dgm:spPr/>
    </dgm:pt>
    <dgm:pt modelId="{F0916E25-1E16-461D-874C-050C85AA4C50}" type="pres">
      <dgm:prSet presAssocID="{355E27EF-15EB-4120-AC8C-D1D124509B24}" presName="desTx" presStyleLbl="revTx" presStyleIdx="1" presStyleCnt="6">
        <dgm:presLayoutVars/>
      </dgm:prSet>
      <dgm:spPr/>
    </dgm:pt>
    <dgm:pt modelId="{430634B4-DD0D-4102-859F-0E166302BEE0}" type="pres">
      <dgm:prSet presAssocID="{4004E53C-965B-4D8C-9094-E716497035CB}" presName="sibTrans" presStyleCnt="0"/>
      <dgm:spPr/>
    </dgm:pt>
    <dgm:pt modelId="{E27A0925-7052-4179-95A8-4CDC3B721746}" type="pres">
      <dgm:prSet presAssocID="{D07AD940-FD5F-4645-A266-7100EFDE0355}" presName="compNode" presStyleCnt="0"/>
      <dgm:spPr/>
    </dgm:pt>
    <dgm:pt modelId="{10FCB9CC-97B5-497B-B838-8D65B6CE614E}" type="pres">
      <dgm:prSet presAssocID="{D07AD940-FD5F-4645-A266-7100EFDE03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10F501B-42B1-41AE-B660-69C76C3BE76A}" type="pres">
      <dgm:prSet presAssocID="{D07AD940-FD5F-4645-A266-7100EFDE0355}" presName="iconSpace" presStyleCnt="0"/>
      <dgm:spPr/>
    </dgm:pt>
    <dgm:pt modelId="{269F2678-F8EA-411B-B69D-50540E5EC5B9}" type="pres">
      <dgm:prSet presAssocID="{D07AD940-FD5F-4645-A266-7100EFDE0355}" presName="parTx" presStyleLbl="revTx" presStyleIdx="2" presStyleCnt="6">
        <dgm:presLayoutVars>
          <dgm:chMax val="0"/>
          <dgm:chPref val="0"/>
        </dgm:presLayoutVars>
      </dgm:prSet>
      <dgm:spPr/>
    </dgm:pt>
    <dgm:pt modelId="{58C38178-49F9-4C30-9FD2-EC96FADEF913}" type="pres">
      <dgm:prSet presAssocID="{D07AD940-FD5F-4645-A266-7100EFDE0355}" presName="txSpace" presStyleCnt="0"/>
      <dgm:spPr/>
    </dgm:pt>
    <dgm:pt modelId="{BED4EFEA-81B3-44D6-B6BD-2A12D533EA90}" type="pres">
      <dgm:prSet presAssocID="{D07AD940-FD5F-4645-A266-7100EFDE0355}" presName="desTx" presStyleLbl="revTx" presStyleIdx="3" presStyleCnt="6">
        <dgm:presLayoutVars/>
      </dgm:prSet>
      <dgm:spPr/>
    </dgm:pt>
    <dgm:pt modelId="{127C45C5-7548-4FE9-9695-1AD4CA737E52}" type="pres">
      <dgm:prSet presAssocID="{5FD7EDE9-757C-42B1-A91B-54AA805DE5DE}" presName="sibTrans" presStyleCnt="0"/>
      <dgm:spPr/>
    </dgm:pt>
    <dgm:pt modelId="{E45C2863-E6B2-4D27-89AC-3934E82C8159}" type="pres">
      <dgm:prSet presAssocID="{5F017EC0-6C0C-4F5B-827E-18B80B56E3E5}" presName="compNode" presStyleCnt="0"/>
      <dgm:spPr/>
    </dgm:pt>
    <dgm:pt modelId="{44A267A1-A9C7-4912-BE97-D8C9A57378DF}" type="pres">
      <dgm:prSet presAssocID="{5F017EC0-6C0C-4F5B-827E-18B80B56E3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98FD298F-7F54-44C8-9CB5-D5FB8C7FDE4F}" type="pres">
      <dgm:prSet presAssocID="{5F017EC0-6C0C-4F5B-827E-18B80B56E3E5}" presName="iconSpace" presStyleCnt="0"/>
      <dgm:spPr/>
    </dgm:pt>
    <dgm:pt modelId="{7F43513E-2441-4BE9-94F9-E98B4D40CD38}" type="pres">
      <dgm:prSet presAssocID="{5F017EC0-6C0C-4F5B-827E-18B80B56E3E5}" presName="parTx" presStyleLbl="revTx" presStyleIdx="4" presStyleCnt="6">
        <dgm:presLayoutVars>
          <dgm:chMax val="0"/>
          <dgm:chPref val="0"/>
        </dgm:presLayoutVars>
      </dgm:prSet>
      <dgm:spPr/>
    </dgm:pt>
    <dgm:pt modelId="{5F7D0F30-E980-47A6-B433-53762C546D74}" type="pres">
      <dgm:prSet presAssocID="{5F017EC0-6C0C-4F5B-827E-18B80B56E3E5}" presName="txSpace" presStyleCnt="0"/>
      <dgm:spPr/>
    </dgm:pt>
    <dgm:pt modelId="{86A6E34D-C92A-49A2-B5D0-A8D5707593F0}" type="pres">
      <dgm:prSet presAssocID="{5F017EC0-6C0C-4F5B-827E-18B80B56E3E5}" presName="desTx" presStyleLbl="revTx" presStyleIdx="5" presStyleCnt="6">
        <dgm:presLayoutVars/>
      </dgm:prSet>
      <dgm:spPr/>
    </dgm:pt>
  </dgm:ptLst>
  <dgm:cxnLst>
    <dgm:cxn modelId="{4879D40B-5698-4782-9030-5FC5CD0220BD}" type="presOf" srcId="{E3E3B972-BDE7-4567-8665-09AA6AF2740F}" destId="{BED4EFEA-81B3-44D6-B6BD-2A12D533EA90}" srcOrd="0" destOrd="0" presId="urn:microsoft.com/office/officeart/2018/5/layout/CenteredIconLabelDescriptionList"/>
    <dgm:cxn modelId="{03E7E60D-33A6-4845-840E-E7C0AB75096E}" type="presOf" srcId="{8B4E8741-BC43-4708-8612-6D291DCF086C}" destId="{CFAE37D8-EBDE-4115-99A1-E942F99A762E}" srcOrd="0" destOrd="0" presId="urn:microsoft.com/office/officeart/2018/5/layout/CenteredIconLabelDescriptionList"/>
    <dgm:cxn modelId="{BDED8513-18C0-4123-8F75-3658C0F34F17}" srcId="{5F017EC0-6C0C-4F5B-827E-18B80B56E3E5}" destId="{A4533BF0-C43D-4B4C-BB5B-876D45E91732}" srcOrd="0" destOrd="0" parTransId="{44716C66-F851-4996-B427-BA9535987954}" sibTransId="{F873D368-612C-4703-9970-C05433D950A6}"/>
    <dgm:cxn modelId="{0454B91B-C22C-4500-8E1E-A59E8DA044E8}" srcId="{8B4E8741-BC43-4708-8612-6D291DCF086C}" destId="{355E27EF-15EB-4120-AC8C-D1D124509B24}" srcOrd="0" destOrd="0" parTransId="{CD636ECD-E69A-44C2-8772-323972861BC5}" sibTransId="{4004E53C-965B-4D8C-9094-E716497035CB}"/>
    <dgm:cxn modelId="{0C404F31-941E-4CDB-89CD-2332B3F22B1B}" type="presOf" srcId="{5F017EC0-6C0C-4F5B-827E-18B80B56E3E5}" destId="{7F43513E-2441-4BE9-94F9-E98B4D40CD38}" srcOrd="0" destOrd="0" presId="urn:microsoft.com/office/officeart/2018/5/layout/CenteredIconLabelDescriptionList"/>
    <dgm:cxn modelId="{8E502C4E-B7A0-425B-B8BA-C3767AE11696}" type="presOf" srcId="{A4533BF0-C43D-4B4C-BB5B-876D45E91732}" destId="{86A6E34D-C92A-49A2-B5D0-A8D5707593F0}" srcOrd="0" destOrd="0" presId="urn:microsoft.com/office/officeart/2018/5/layout/CenteredIconLabelDescriptionList"/>
    <dgm:cxn modelId="{77088353-E030-4544-8F3C-98E4058474BF}" srcId="{355E27EF-15EB-4120-AC8C-D1D124509B24}" destId="{FC4F34D3-011A-4F1E-BBDB-D535B1691CCB}" srcOrd="0" destOrd="0" parTransId="{6A0AAD76-269F-4FA8-B6E3-3565F56009EF}" sibTransId="{6733BF1F-9DCB-47F9-827D-F400831DD715}"/>
    <dgm:cxn modelId="{E7BD2958-8330-4EEB-B928-D43F63F4E6A9}" type="presOf" srcId="{FC4F34D3-011A-4F1E-BBDB-D535B1691CCB}" destId="{F0916E25-1E16-461D-874C-050C85AA4C50}" srcOrd="0" destOrd="0" presId="urn:microsoft.com/office/officeart/2018/5/layout/CenteredIconLabelDescriptionList"/>
    <dgm:cxn modelId="{4A92356F-37FE-4B75-ADD7-76C101147DC5}" srcId="{D07AD940-FD5F-4645-A266-7100EFDE0355}" destId="{E3E3B972-BDE7-4567-8665-09AA6AF2740F}" srcOrd="0" destOrd="0" parTransId="{8BF667E1-6838-47CB-85C4-CA1143A40DB1}" sibTransId="{816BFBA5-886E-49D8-990C-D0B8710243E5}"/>
    <dgm:cxn modelId="{07383993-590D-4DB8-B36A-5A3635B11877}" srcId="{8B4E8741-BC43-4708-8612-6D291DCF086C}" destId="{5F017EC0-6C0C-4F5B-827E-18B80B56E3E5}" srcOrd="2" destOrd="0" parTransId="{9ABA9D2E-7D89-463C-A7C0-82F1E09C7911}" sibTransId="{8D82597E-A9FE-45F9-9C1E-E6214C98B3DA}"/>
    <dgm:cxn modelId="{DA858DAB-0164-450D-8B04-5EB21FD0C1C5}" type="presOf" srcId="{D07AD940-FD5F-4645-A266-7100EFDE0355}" destId="{269F2678-F8EA-411B-B69D-50540E5EC5B9}" srcOrd="0" destOrd="0" presId="urn:microsoft.com/office/officeart/2018/5/layout/CenteredIconLabelDescriptionList"/>
    <dgm:cxn modelId="{00772BB6-FB4A-4C73-BD04-052B3B0B729A}" type="presOf" srcId="{355E27EF-15EB-4120-AC8C-D1D124509B24}" destId="{8A741C3A-811D-4504-90C4-559690D625AB}" srcOrd="0" destOrd="0" presId="urn:microsoft.com/office/officeart/2018/5/layout/CenteredIconLabelDescriptionList"/>
    <dgm:cxn modelId="{E5E232F6-A12E-4408-9284-540418C80318}" srcId="{8B4E8741-BC43-4708-8612-6D291DCF086C}" destId="{D07AD940-FD5F-4645-A266-7100EFDE0355}" srcOrd="1" destOrd="0" parTransId="{2A5CE1C7-6FEF-45F9-A341-A88EE0770071}" sibTransId="{5FD7EDE9-757C-42B1-A91B-54AA805DE5DE}"/>
    <dgm:cxn modelId="{F1AE5AB4-D64C-493F-A5C7-D0809EA7540A}" type="presParOf" srcId="{CFAE37D8-EBDE-4115-99A1-E942F99A762E}" destId="{DD65C83F-9092-4B29-933C-A963BE15F92B}" srcOrd="0" destOrd="0" presId="urn:microsoft.com/office/officeart/2018/5/layout/CenteredIconLabelDescriptionList"/>
    <dgm:cxn modelId="{E25E8939-3F81-47D5-B0C0-D45A482127DB}" type="presParOf" srcId="{DD65C83F-9092-4B29-933C-A963BE15F92B}" destId="{026566DF-1804-4D58-AA01-6FF2F4E7CF88}" srcOrd="0" destOrd="0" presId="urn:microsoft.com/office/officeart/2018/5/layout/CenteredIconLabelDescriptionList"/>
    <dgm:cxn modelId="{7A89DE44-6A17-4F5C-BD44-0A2A7F17095B}" type="presParOf" srcId="{DD65C83F-9092-4B29-933C-A963BE15F92B}" destId="{AE1E485E-2E1F-400D-828C-95110C29F22C}" srcOrd="1" destOrd="0" presId="urn:microsoft.com/office/officeart/2018/5/layout/CenteredIconLabelDescriptionList"/>
    <dgm:cxn modelId="{41176039-2F32-41B0-A9CC-4F8ED7C404A8}" type="presParOf" srcId="{DD65C83F-9092-4B29-933C-A963BE15F92B}" destId="{8A741C3A-811D-4504-90C4-559690D625AB}" srcOrd="2" destOrd="0" presId="urn:microsoft.com/office/officeart/2018/5/layout/CenteredIconLabelDescriptionList"/>
    <dgm:cxn modelId="{B809A1C5-55B8-414B-AA6A-346B9BAE69FA}" type="presParOf" srcId="{DD65C83F-9092-4B29-933C-A963BE15F92B}" destId="{907418D0-F0D6-4088-A2E7-BE117E943669}" srcOrd="3" destOrd="0" presId="urn:microsoft.com/office/officeart/2018/5/layout/CenteredIconLabelDescriptionList"/>
    <dgm:cxn modelId="{4B3BFB22-57D5-40B6-B03B-6C4A2F9BABC9}" type="presParOf" srcId="{DD65C83F-9092-4B29-933C-A963BE15F92B}" destId="{F0916E25-1E16-461D-874C-050C85AA4C50}" srcOrd="4" destOrd="0" presId="urn:microsoft.com/office/officeart/2018/5/layout/CenteredIconLabelDescriptionList"/>
    <dgm:cxn modelId="{57BFD3D0-31F9-4ACD-939C-CC9919527074}" type="presParOf" srcId="{CFAE37D8-EBDE-4115-99A1-E942F99A762E}" destId="{430634B4-DD0D-4102-859F-0E166302BEE0}" srcOrd="1" destOrd="0" presId="urn:microsoft.com/office/officeart/2018/5/layout/CenteredIconLabelDescriptionList"/>
    <dgm:cxn modelId="{1C904314-D1DD-4EBE-A715-E4C74B458B54}" type="presParOf" srcId="{CFAE37D8-EBDE-4115-99A1-E942F99A762E}" destId="{E27A0925-7052-4179-95A8-4CDC3B721746}" srcOrd="2" destOrd="0" presId="urn:microsoft.com/office/officeart/2018/5/layout/CenteredIconLabelDescriptionList"/>
    <dgm:cxn modelId="{0C49700C-FC1E-4C73-AA90-763AD82AC64F}" type="presParOf" srcId="{E27A0925-7052-4179-95A8-4CDC3B721746}" destId="{10FCB9CC-97B5-497B-B838-8D65B6CE614E}" srcOrd="0" destOrd="0" presId="urn:microsoft.com/office/officeart/2018/5/layout/CenteredIconLabelDescriptionList"/>
    <dgm:cxn modelId="{3215C28A-6725-4121-8DB8-DD1ABE8F75D2}" type="presParOf" srcId="{E27A0925-7052-4179-95A8-4CDC3B721746}" destId="{E10F501B-42B1-41AE-B660-69C76C3BE76A}" srcOrd="1" destOrd="0" presId="urn:microsoft.com/office/officeart/2018/5/layout/CenteredIconLabelDescriptionList"/>
    <dgm:cxn modelId="{E1370116-330B-40C7-8D97-F4F984932FBC}" type="presParOf" srcId="{E27A0925-7052-4179-95A8-4CDC3B721746}" destId="{269F2678-F8EA-411B-B69D-50540E5EC5B9}" srcOrd="2" destOrd="0" presId="urn:microsoft.com/office/officeart/2018/5/layout/CenteredIconLabelDescriptionList"/>
    <dgm:cxn modelId="{83E3F3DF-A897-4A88-934B-12D6E2DBC8B7}" type="presParOf" srcId="{E27A0925-7052-4179-95A8-4CDC3B721746}" destId="{58C38178-49F9-4C30-9FD2-EC96FADEF913}" srcOrd="3" destOrd="0" presId="urn:microsoft.com/office/officeart/2018/5/layout/CenteredIconLabelDescriptionList"/>
    <dgm:cxn modelId="{97A86142-3C27-4424-9AAC-C9C6F72C386E}" type="presParOf" srcId="{E27A0925-7052-4179-95A8-4CDC3B721746}" destId="{BED4EFEA-81B3-44D6-B6BD-2A12D533EA90}" srcOrd="4" destOrd="0" presId="urn:microsoft.com/office/officeart/2018/5/layout/CenteredIconLabelDescriptionList"/>
    <dgm:cxn modelId="{84990509-3FAE-43E9-AEE5-8E47B9614303}" type="presParOf" srcId="{CFAE37D8-EBDE-4115-99A1-E942F99A762E}" destId="{127C45C5-7548-4FE9-9695-1AD4CA737E52}" srcOrd="3" destOrd="0" presId="urn:microsoft.com/office/officeart/2018/5/layout/CenteredIconLabelDescriptionList"/>
    <dgm:cxn modelId="{DE9EBEEF-A2B1-4EA8-BA47-2F38D72C9EE9}" type="presParOf" srcId="{CFAE37D8-EBDE-4115-99A1-E942F99A762E}" destId="{E45C2863-E6B2-4D27-89AC-3934E82C8159}" srcOrd="4" destOrd="0" presId="urn:microsoft.com/office/officeart/2018/5/layout/CenteredIconLabelDescriptionList"/>
    <dgm:cxn modelId="{173AA66C-DE9C-46DB-BA44-04A63624D446}" type="presParOf" srcId="{E45C2863-E6B2-4D27-89AC-3934E82C8159}" destId="{44A267A1-A9C7-4912-BE97-D8C9A57378DF}" srcOrd="0" destOrd="0" presId="urn:microsoft.com/office/officeart/2018/5/layout/CenteredIconLabelDescriptionList"/>
    <dgm:cxn modelId="{79444ACB-C758-40F7-A9E6-F98C96E12C4F}" type="presParOf" srcId="{E45C2863-E6B2-4D27-89AC-3934E82C8159}" destId="{98FD298F-7F54-44C8-9CB5-D5FB8C7FDE4F}" srcOrd="1" destOrd="0" presId="urn:microsoft.com/office/officeart/2018/5/layout/CenteredIconLabelDescriptionList"/>
    <dgm:cxn modelId="{04848754-0BC2-4286-B495-5F26095593D8}" type="presParOf" srcId="{E45C2863-E6B2-4D27-89AC-3934E82C8159}" destId="{7F43513E-2441-4BE9-94F9-E98B4D40CD38}" srcOrd="2" destOrd="0" presId="urn:microsoft.com/office/officeart/2018/5/layout/CenteredIconLabelDescriptionList"/>
    <dgm:cxn modelId="{04E5C00B-923A-4F97-BCB3-62F4E1191EB0}" type="presParOf" srcId="{E45C2863-E6B2-4D27-89AC-3934E82C8159}" destId="{5F7D0F30-E980-47A6-B433-53762C546D74}" srcOrd="3" destOrd="0" presId="urn:microsoft.com/office/officeart/2018/5/layout/CenteredIconLabelDescriptionList"/>
    <dgm:cxn modelId="{F959D6D3-9336-483C-9D52-2837660D8DA2}" type="presParOf" srcId="{E45C2863-E6B2-4D27-89AC-3934E82C8159}" destId="{86A6E34D-C92A-49A2-B5D0-A8D5707593F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61EBB9-6A21-4D0A-A80F-584D1F58EEFB}"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A102D03-F1AC-4D99-A311-9BA5DB774D51}">
      <dgm:prSet/>
      <dgm:spPr/>
      <dgm:t>
        <a:bodyPr/>
        <a:lstStyle/>
        <a:p>
          <a:r>
            <a:rPr lang="en-US" dirty="0"/>
            <a:t>Overall model accuracy of 96%</a:t>
          </a:r>
        </a:p>
      </dgm:t>
    </dgm:pt>
    <dgm:pt modelId="{FD2597F4-11F8-4E8B-B129-75497B99CF00}" type="parTrans" cxnId="{F6BDECB1-BB9E-4128-8D5F-DB8A162D9EDB}">
      <dgm:prSet/>
      <dgm:spPr/>
      <dgm:t>
        <a:bodyPr/>
        <a:lstStyle/>
        <a:p>
          <a:endParaRPr lang="en-US"/>
        </a:p>
      </dgm:t>
    </dgm:pt>
    <dgm:pt modelId="{C094B386-F378-4FA5-89F7-960D861F136F}" type="sibTrans" cxnId="{F6BDECB1-BB9E-4128-8D5F-DB8A162D9EDB}">
      <dgm:prSet/>
      <dgm:spPr/>
      <dgm:t>
        <a:bodyPr/>
        <a:lstStyle/>
        <a:p>
          <a:endParaRPr lang="en-US"/>
        </a:p>
      </dgm:t>
    </dgm:pt>
    <dgm:pt modelId="{811D788E-3C95-4419-8008-4A536CC3B46A}">
      <dgm:prSet/>
      <dgm:spPr/>
      <dgm:t>
        <a:bodyPr/>
        <a:lstStyle/>
        <a:p>
          <a:r>
            <a:rPr lang="en-US"/>
            <a:t>F1-Score</a:t>
          </a:r>
        </a:p>
      </dgm:t>
    </dgm:pt>
    <dgm:pt modelId="{A73820EA-D107-4CA3-AAB9-0D246FF21DBD}" type="parTrans" cxnId="{6FDC4F15-98EC-4AA8-A195-41997508F96F}">
      <dgm:prSet/>
      <dgm:spPr/>
      <dgm:t>
        <a:bodyPr/>
        <a:lstStyle/>
        <a:p>
          <a:endParaRPr lang="en-US"/>
        </a:p>
      </dgm:t>
    </dgm:pt>
    <dgm:pt modelId="{AEDB67A3-D787-4091-8C12-F92660B3A32C}" type="sibTrans" cxnId="{6FDC4F15-98EC-4AA8-A195-41997508F96F}">
      <dgm:prSet/>
      <dgm:spPr/>
      <dgm:t>
        <a:bodyPr/>
        <a:lstStyle/>
        <a:p>
          <a:endParaRPr lang="en-US"/>
        </a:p>
      </dgm:t>
    </dgm:pt>
    <dgm:pt modelId="{D993286F-4A0B-4BCA-84D8-8A459FE45EEE}">
      <dgm:prSet/>
      <dgm:spPr/>
      <dgm:t>
        <a:bodyPr/>
        <a:lstStyle/>
        <a:p>
          <a:r>
            <a:rPr lang="en-US"/>
            <a:t>Deeper dive into model performance</a:t>
          </a:r>
        </a:p>
      </dgm:t>
    </dgm:pt>
    <dgm:pt modelId="{239F532D-9881-4027-AB5B-EDDBEC5D18DA}" type="parTrans" cxnId="{6CE40CA0-2CAB-4D7A-91A1-81FC18E5EAB7}">
      <dgm:prSet/>
      <dgm:spPr/>
      <dgm:t>
        <a:bodyPr/>
        <a:lstStyle/>
        <a:p>
          <a:endParaRPr lang="en-US"/>
        </a:p>
      </dgm:t>
    </dgm:pt>
    <dgm:pt modelId="{0531DE49-9C49-42C4-BFB8-1B8E1AFB4134}" type="sibTrans" cxnId="{6CE40CA0-2CAB-4D7A-91A1-81FC18E5EAB7}">
      <dgm:prSet/>
      <dgm:spPr/>
      <dgm:t>
        <a:bodyPr/>
        <a:lstStyle/>
        <a:p>
          <a:endParaRPr lang="en-US"/>
        </a:p>
      </dgm:t>
    </dgm:pt>
    <dgm:pt modelId="{301D0DE9-5372-40EA-8643-7633E28AFC1B}">
      <dgm:prSet/>
      <dgm:spPr/>
      <dgm:t>
        <a:bodyPr/>
        <a:lstStyle/>
        <a:p>
          <a:r>
            <a:rPr lang="en-US"/>
            <a:t>Combination of precision and recall</a:t>
          </a:r>
        </a:p>
      </dgm:t>
    </dgm:pt>
    <dgm:pt modelId="{54D23983-95C1-4108-8F3A-BB5F2614D235}" type="parTrans" cxnId="{C3B67B07-8EA8-4374-894C-4AFB6ED78512}">
      <dgm:prSet/>
      <dgm:spPr/>
      <dgm:t>
        <a:bodyPr/>
        <a:lstStyle/>
        <a:p>
          <a:endParaRPr lang="en-US"/>
        </a:p>
      </dgm:t>
    </dgm:pt>
    <dgm:pt modelId="{B7504F47-13C6-4876-85D5-78F0862C77E7}" type="sibTrans" cxnId="{C3B67B07-8EA8-4374-894C-4AFB6ED78512}">
      <dgm:prSet/>
      <dgm:spPr/>
      <dgm:t>
        <a:bodyPr/>
        <a:lstStyle/>
        <a:p>
          <a:endParaRPr lang="en-US"/>
        </a:p>
      </dgm:t>
    </dgm:pt>
    <dgm:pt modelId="{9D4ACEF9-962D-48BB-8EB0-B7B79D2804CC}">
      <dgm:prSet/>
      <dgm:spPr/>
      <dgm:t>
        <a:bodyPr/>
        <a:lstStyle/>
        <a:p>
          <a:r>
            <a:rPr lang="en-US"/>
            <a:t>Successful </a:t>
          </a:r>
          <a:r>
            <a:rPr lang="en-US">
              <a:sym typeface="Wingdings" panose="05000000000000000000" pitchFamily="2" charset="2"/>
            </a:rPr>
            <a:t></a:t>
          </a:r>
          <a:r>
            <a:rPr lang="en-US"/>
            <a:t> Basal conglomerate, gila conglomerate, oracle granite, porphry</a:t>
          </a:r>
        </a:p>
      </dgm:t>
    </dgm:pt>
    <dgm:pt modelId="{2EF80384-1DA4-4509-9A13-A933190F037D}" type="parTrans" cxnId="{E879B404-A86D-416D-A65A-8217A602D4D3}">
      <dgm:prSet/>
      <dgm:spPr/>
      <dgm:t>
        <a:bodyPr/>
        <a:lstStyle/>
        <a:p>
          <a:endParaRPr lang="en-US"/>
        </a:p>
      </dgm:t>
    </dgm:pt>
    <dgm:pt modelId="{0B50EA17-CCD6-4592-8187-1B8BBDFBAB5E}" type="sibTrans" cxnId="{E879B404-A86D-416D-A65A-8217A602D4D3}">
      <dgm:prSet/>
      <dgm:spPr/>
      <dgm:t>
        <a:bodyPr/>
        <a:lstStyle/>
        <a:p>
          <a:endParaRPr lang="en-US"/>
        </a:p>
      </dgm:t>
    </dgm:pt>
    <dgm:pt modelId="{BF6172E8-2A1B-4A84-B6EE-FA5F6E7F8239}">
      <dgm:prSet/>
      <dgm:spPr/>
      <dgm:t>
        <a:bodyPr/>
        <a:lstStyle/>
        <a:p>
          <a:r>
            <a:rPr lang="en-US"/>
            <a:t>Moderately Success </a:t>
          </a:r>
          <a:r>
            <a:rPr lang="en-US">
              <a:sym typeface="Wingdings" panose="05000000000000000000" pitchFamily="2" charset="2"/>
            </a:rPr>
            <a:t></a:t>
          </a:r>
          <a:r>
            <a:rPr lang="en-US"/>
            <a:t> Diorite</a:t>
          </a:r>
        </a:p>
      </dgm:t>
    </dgm:pt>
    <dgm:pt modelId="{F3D64281-3385-48A6-BB57-D3462A2157D2}" type="parTrans" cxnId="{9AC690B5-73FF-4D1B-B03E-5AD4F403FEA3}">
      <dgm:prSet/>
      <dgm:spPr/>
      <dgm:t>
        <a:bodyPr/>
        <a:lstStyle/>
        <a:p>
          <a:endParaRPr lang="en-US"/>
        </a:p>
      </dgm:t>
    </dgm:pt>
    <dgm:pt modelId="{29BDD18E-F7CA-4059-9B6C-1B996EE153FC}" type="sibTrans" cxnId="{9AC690B5-73FF-4D1B-B03E-5AD4F403FEA3}">
      <dgm:prSet/>
      <dgm:spPr/>
      <dgm:t>
        <a:bodyPr/>
        <a:lstStyle/>
        <a:p>
          <a:endParaRPr lang="en-US"/>
        </a:p>
      </dgm:t>
    </dgm:pt>
    <dgm:pt modelId="{CC38C658-4973-43D0-AE49-AC4F2FD93A7E}">
      <dgm:prSet/>
      <dgm:spPr/>
      <dgm:t>
        <a:bodyPr/>
        <a:lstStyle/>
        <a:p>
          <a:r>
            <a:rPr lang="en-US"/>
            <a:t>Model Failure </a:t>
          </a:r>
          <a:r>
            <a:rPr lang="en-US">
              <a:sym typeface="Wingdings" panose="05000000000000000000" pitchFamily="2" charset="2"/>
            </a:rPr>
            <a:t></a:t>
          </a:r>
          <a:r>
            <a:rPr lang="en-US"/>
            <a:t>Basalt, Diabase</a:t>
          </a:r>
        </a:p>
      </dgm:t>
    </dgm:pt>
    <dgm:pt modelId="{FF60962F-3B3F-49A5-8516-0BF6A0AC324B}" type="parTrans" cxnId="{CF1298EF-340B-4D8D-A86A-AE3D0518ECC6}">
      <dgm:prSet/>
      <dgm:spPr/>
      <dgm:t>
        <a:bodyPr/>
        <a:lstStyle/>
        <a:p>
          <a:endParaRPr lang="en-US"/>
        </a:p>
      </dgm:t>
    </dgm:pt>
    <dgm:pt modelId="{ABDC983D-FAD4-4B6D-ACFC-B898C873A9E7}" type="sibTrans" cxnId="{CF1298EF-340B-4D8D-A86A-AE3D0518ECC6}">
      <dgm:prSet/>
      <dgm:spPr/>
      <dgm:t>
        <a:bodyPr/>
        <a:lstStyle/>
        <a:p>
          <a:endParaRPr lang="en-US"/>
        </a:p>
      </dgm:t>
    </dgm:pt>
    <dgm:pt modelId="{A71C873E-5E77-FA46-9EDC-C3ADDE9FB70F}" type="pres">
      <dgm:prSet presAssocID="{5661EBB9-6A21-4D0A-A80F-584D1F58EEFB}" presName="linear" presStyleCnt="0">
        <dgm:presLayoutVars>
          <dgm:dir/>
          <dgm:animLvl val="lvl"/>
          <dgm:resizeHandles val="exact"/>
        </dgm:presLayoutVars>
      </dgm:prSet>
      <dgm:spPr/>
    </dgm:pt>
    <dgm:pt modelId="{B416C9B8-C734-6E41-93CF-BD20807123CD}" type="pres">
      <dgm:prSet presAssocID="{EA102D03-F1AC-4D99-A311-9BA5DB774D51}" presName="parentLin" presStyleCnt="0"/>
      <dgm:spPr/>
    </dgm:pt>
    <dgm:pt modelId="{948D0771-E564-3B45-B6CC-3F896CB3291A}" type="pres">
      <dgm:prSet presAssocID="{EA102D03-F1AC-4D99-A311-9BA5DB774D51}" presName="parentLeftMargin" presStyleLbl="node1" presStyleIdx="0" presStyleCnt="5"/>
      <dgm:spPr/>
    </dgm:pt>
    <dgm:pt modelId="{65034DA6-583C-8547-BB33-ECABA550AF49}" type="pres">
      <dgm:prSet presAssocID="{EA102D03-F1AC-4D99-A311-9BA5DB774D51}" presName="parentText" presStyleLbl="node1" presStyleIdx="0" presStyleCnt="5">
        <dgm:presLayoutVars>
          <dgm:chMax val="0"/>
          <dgm:bulletEnabled val="1"/>
        </dgm:presLayoutVars>
      </dgm:prSet>
      <dgm:spPr/>
    </dgm:pt>
    <dgm:pt modelId="{2EEB8355-C727-B14D-8CB7-C3044A53A278}" type="pres">
      <dgm:prSet presAssocID="{EA102D03-F1AC-4D99-A311-9BA5DB774D51}" presName="negativeSpace" presStyleCnt="0"/>
      <dgm:spPr/>
    </dgm:pt>
    <dgm:pt modelId="{8296993F-CACF-EE49-953C-D5D8EE4026D0}" type="pres">
      <dgm:prSet presAssocID="{EA102D03-F1AC-4D99-A311-9BA5DB774D51}" presName="childText" presStyleLbl="conFgAcc1" presStyleIdx="0" presStyleCnt="5">
        <dgm:presLayoutVars>
          <dgm:bulletEnabled val="1"/>
        </dgm:presLayoutVars>
      </dgm:prSet>
      <dgm:spPr/>
    </dgm:pt>
    <dgm:pt modelId="{709A1E87-BED9-CB43-A47E-7583A0F1B3F5}" type="pres">
      <dgm:prSet presAssocID="{C094B386-F378-4FA5-89F7-960D861F136F}" presName="spaceBetweenRectangles" presStyleCnt="0"/>
      <dgm:spPr/>
    </dgm:pt>
    <dgm:pt modelId="{B1C9187C-FB83-7546-846D-013EAB9D9E68}" type="pres">
      <dgm:prSet presAssocID="{811D788E-3C95-4419-8008-4A536CC3B46A}" presName="parentLin" presStyleCnt="0"/>
      <dgm:spPr/>
    </dgm:pt>
    <dgm:pt modelId="{EA3501E8-185F-CF4B-9F2E-5B9FB070F1E9}" type="pres">
      <dgm:prSet presAssocID="{811D788E-3C95-4419-8008-4A536CC3B46A}" presName="parentLeftMargin" presStyleLbl="node1" presStyleIdx="0" presStyleCnt="5"/>
      <dgm:spPr/>
    </dgm:pt>
    <dgm:pt modelId="{5E69F142-1FE1-AF44-9C9C-5A255E5F3FFB}" type="pres">
      <dgm:prSet presAssocID="{811D788E-3C95-4419-8008-4A536CC3B46A}" presName="parentText" presStyleLbl="node1" presStyleIdx="1" presStyleCnt="5">
        <dgm:presLayoutVars>
          <dgm:chMax val="0"/>
          <dgm:bulletEnabled val="1"/>
        </dgm:presLayoutVars>
      </dgm:prSet>
      <dgm:spPr/>
    </dgm:pt>
    <dgm:pt modelId="{DB903ED9-8625-7A41-9DCB-60524D554895}" type="pres">
      <dgm:prSet presAssocID="{811D788E-3C95-4419-8008-4A536CC3B46A}" presName="negativeSpace" presStyleCnt="0"/>
      <dgm:spPr/>
    </dgm:pt>
    <dgm:pt modelId="{F0B695AA-91AD-8646-9BC7-575653C70625}" type="pres">
      <dgm:prSet presAssocID="{811D788E-3C95-4419-8008-4A536CC3B46A}" presName="childText" presStyleLbl="conFgAcc1" presStyleIdx="1" presStyleCnt="5">
        <dgm:presLayoutVars>
          <dgm:bulletEnabled val="1"/>
        </dgm:presLayoutVars>
      </dgm:prSet>
      <dgm:spPr/>
    </dgm:pt>
    <dgm:pt modelId="{53E5C51D-F02F-4A4D-877E-D58402E3FF26}" type="pres">
      <dgm:prSet presAssocID="{AEDB67A3-D787-4091-8C12-F92660B3A32C}" presName="spaceBetweenRectangles" presStyleCnt="0"/>
      <dgm:spPr/>
    </dgm:pt>
    <dgm:pt modelId="{B20A67F4-50B9-D74E-9075-CCC7292197B3}" type="pres">
      <dgm:prSet presAssocID="{9D4ACEF9-962D-48BB-8EB0-B7B79D2804CC}" presName="parentLin" presStyleCnt="0"/>
      <dgm:spPr/>
    </dgm:pt>
    <dgm:pt modelId="{11916886-8211-2540-B290-09B477CF41EE}" type="pres">
      <dgm:prSet presAssocID="{9D4ACEF9-962D-48BB-8EB0-B7B79D2804CC}" presName="parentLeftMargin" presStyleLbl="node1" presStyleIdx="1" presStyleCnt="5"/>
      <dgm:spPr/>
    </dgm:pt>
    <dgm:pt modelId="{1DC43200-84F9-8544-8891-A2C9F3C25E15}" type="pres">
      <dgm:prSet presAssocID="{9D4ACEF9-962D-48BB-8EB0-B7B79D2804CC}" presName="parentText" presStyleLbl="node1" presStyleIdx="2" presStyleCnt="5">
        <dgm:presLayoutVars>
          <dgm:chMax val="0"/>
          <dgm:bulletEnabled val="1"/>
        </dgm:presLayoutVars>
      </dgm:prSet>
      <dgm:spPr/>
    </dgm:pt>
    <dgm:pt modelId="{B0475560-25C0-E844-80AF-E9302BDA9DA2}" type="pres">
      <dgm:prSet presAssocID="{9D4ACEF9-962D-48BB-8EB0-B7B79D2804CC}" presName="negativeSpace" presStyleCnt="0"/>
      <dgm:spPr/>
    </dgm:pt>
    <dgm:pt modelId="{57099859-BF11-7A41-B045-DA4CFF8D088F}" type="pres">
      <dgm:prSet presAssocID="{9D4ACEF9-962D-48BB-8EB0-B7B79D2804CC}" presName="childText" presStyleLbl="conFgAcc1" presStyleIdx="2" presStyleCnt="5">
        <dgm:presLayoutVars>
          <dgm:bulletEnabled val="1"/>
        </dgm:presLayoutVars>
      </dgm:prSet>
      <dgm:spPr/>
    </dgm:pt>
    <dgm:pt modelId="{70AF3905-438F-484E-B152-C89D3A11813C}" type="pres">
      <dgm:prSet presAssocID="{0B50EA17-CCD6-4592-8187-1B8BBDFBAB5E}" presName="spaceBetweenRectangles" presStyleCnt="0"/>
      <dgm:spPr/>
    </dgm:pt>
    <dgm:pt modelId="{823E5451-C7A6-B541-9201-722872715376}" type="pres">
      <dgm:prSet presAssocID="{BF6172E8-2A1B-4A84-B6EE-FA5F6E7F8239}" presName="parentLin" presStyleCnt="0"/>
      <dgm:spPr/>
    </dgm:pt>
    <dgm:pt modelId="{923D12CE-10C1-8349-BBAB-8F2249286230}" type="pres">
      <dgm:prSet presAssocID="{BF6172E8-2A1B-4A84-B6EE-FA5F6E7F8239}" presName="parentLeftMargin" presStyleLbl="node1" presStyleIdx="2" presStyleCnt="5"/>
      <dgm:spPr/>
    </dgm:pt>
    <dgm:pt modelId="{60C8A049-DC01-D243-B74E-E6843C7094FC}" type="pres">
      <dgm:prSet presAssocID="{BF6172E8-2A1B-4A84-B6EE-FA5F6E7F8239}" presName="parentText" presStyleLbl="node1" presStyleIdx="3" presStyleCnt="5">
        <dgm:presLayoutVars>
          <dgm:chMax val="0"/>
          <dgm:bulletEnabled val="1"/>
        </dgm:presLayoutVars>
      </dgm:prSet>
      <dgm:spPr/>
    </dgm:pt>
    <dgm:pt modelId="{B919A72F-764B-8946-A07D-E29DBF61471F}" type="pres">
      <dgm:prSet presAssocID="{BF6172E8-2A1B-4A84-B6EE-FA5F6E7F8239}" presName="negativeSpace" presStyleCnt="0"/>
      <dgm:spPr/>
    </dgm:pt>
    <dgm:pt modelId="{F4447E61-9B12-BB42-8088-C8222FF8501B}" type="pres">
      <dgm:prSet presAssocID="{BF6172E8-2A1B-4A84-B6EE-FA5F6E7F8239}" presName="childText" presStyleLbl="conFgAcc1" presStyleIdx="3" presStyleCnt="5">
        <dgm:presLayoutVars>
          <dgm:bulletEnabled val="1"/>
        </dgm:presLayoutVars>
      </dgm:prSet>
      <dgm:spPr/>
    </dgm:pt>
    <dgm:pt modelId="{5E373376-30B6-E243-8693-B0D253DDB91F}" type="pres">
      <dgm:prSet presAssocID="{29BDD18E-F7CA-4059-9B6C-1B996EE153FC}" presName="spaceBetweenRectangles" presStyleCnt="0"/>
      <dgm:spPr/>
    </dgm:pt>
    <dgm:pt modelId="{54B3FA9C-3AF8-084C-A328-84DBF6F865B7}" type="pres">
      <dgm:prSet presAssocID="{CC38C658-4973-43D0-AE49-AC4F2FD93A7E}" presName="parentLin" presStyleCnt="0"/>
      <dgm:spPr/>
    </dgm:pt>
    <dgm:pt modelId="{9872D6F7-4665-4241-89F3-D4E7B86064CC}" type="pres">
      <dgm:prSet presAssocID="{CC38C658-4973-43D0-AE49-AC4F2FD93A7E}" presName="parentLeftMargin" presStyleLbl="node1" presStyleIdx="3" presStyleCnt="5"/>
      <dgm:spPr/>
    </dgm:pt>
    <dgm:pt modelId="{724C8EEB-7D13-824A-9129-9E2920532899}" type="pres">
      <dgm:prSet presAssocID="{CC38C658-4973-43D0-AE49-AC4F2FD93A7E}" presName="parentText" presStyleLbl="node1" presStyleIdx="4" presStyleCnt="5">
        <dgm:presLayoutVars>
          <dgm:chMax val="0"/>
          <dgm:bulletEnabled val="1"/>
        </dgm:presLayoutVars>
      </dgm:prSet>
      <dgm:spPr/>
    </dgm:pt>
    <dgm:pt modelId="{EC6E126D-0FF8-D84B-B27F-E4CF2BD1C5F4}" type="pres">
      <dgm:prSet presAssocID="{CC38C658-4973-43D0-AE49-AC4F2FD93A7E}" presName="negativeSpace" presStyleCnt="0"/>
      <dgm:spPr/>
    </dgm:pt>
    <dgm:pt modelId="{D117F1BE-FB48-0F42-9423-00D9D73931AF}" type="pres">
      <dgm:prSet presAssocID="{CC38C658-4973-43D0-AE49-AC4F2FD93A7E}" presName="childText" presStyleLbl="conFgAcc1" presStyleIdx="4" presStyleCnt="5">
        <dgm:presLayoutVars>
          <dgm:bulletEnabled val="1"/>
        </dgm:presLayoutVars>
      </dgm:prSet>
      <dgm:spPr/>
    </dgm:pt>
  </dgm:ptLst>
  <dgm:cxnLst>
    <dgm:cxn modelId="{1CB85B04-CF7D-6F41-9611-E958097649C2}" type="presOf" srcId="{301D0DE9-5372-40EA-8643-7633E28AFC1B}" destId="{F0B695AA-91AD-8646-9BC7-575653C70625}" srcOrd="0" destOrd="1" presId="urn:microsoft.com/office/officeart/2005/8/layout/list1"/>
    <dgm:cxn modelId="{E879B404-A86D-416D-A65A-8217A602D4D3}" srcId="{5661EBB9-6A21-4D0A-A80F-584D1F58EEFB}" destId="{9D4ACEF9-962D-48BB-8EB0-B7B79D2804CC}" srcOrd="2" destOrd="0" parTransId="{2EF80384-1DA4-4509-9A13-A933190F037D}" sibTransId="{0B50EA17-CCD6-4592-8187-1B8BBDFBAB5E}"/>
    <dgm:cxn modelId="{C3B67B07-8EA8-4374-894C-4AFB6ED78512}" srcId="{D993286F-4A0B-4BCA-84D8-8A459FE45EEE}" destId="{301D0DE9-5372-40EA-8643-7633E28AFC1B}" srcOrd="0" destOrd="0" parTransId="{54D23983-95C1-4108-8F3A-BB5F2614D235}" sibTransId="{B7504F47-13C6-4876-85D5-78F0862C77E7}"/>
    <dgm:cxn modelId="{EF608D11-6893-0E41-83D3-21CCC0395EDE}" type="presOf" srcId="{811D788E-3C95-4419-8008-4A536CC3B46A}" destId="{EA3501E8-185F-CF4B-9F2E-5B9FB070F1E9}" srcOrd="0" destOrd="0" presId="urn:microsoft.com/office/officeart/2005/8/layout/list1"/>
    <dgm:cxn modelId="{AAC06412-F3BA-384B-A254-D7F5B7F8E99E}" type="presOf" srcId="{CC38C658-4973-43D0-AE49-AC4F2FD93A7E}" destId="{724C8EEB-7D13-824A-9129-9E2920532899}" srcOrd="1" destOrd="0" presId="urn:microsoft.com/office/officeart/2005/8/layout/list1"/>
    <dgm:cxn modelId="{6FDC4F15-98EC-4AA8-A195-41997508F96F}" srcId="{5661EBB9-6A21-4D0A-A80F-584D1F58EEFB}" destId="{811D788E-3C95-4419-8008-4A536CC3B46A}" srcOrd="1" destOrd="0" parTransId="{A73820EA-D107-4CA3-AAB9-0D246FF21DBD}" sibTransId="{AEDB67A3-D787-4091-8C12-F92660B3A32C}"/>
    <dgm:cxn modelId="{00BDE716-CFC8-FC48-8004-1C3256859B4F}" type="presOf" srcId="{EA102D03-F1AC-4D99-A311-9BA5DB774D51}" destId="{65034DA6-583C-8547-BB33-ECABA550AF49}" srcOrd="1" destOrd="0" presId="urn:microsoft.com/office/officeart/2005/8/layout/list1"/>
    <dgm:cxn modelId="{2620A81A-654D-734C-8558-652E86626A84}" type="presOf" srcId="{5661EBB9-6A21-4D0A-A80F-584D1F58EEFB}" destId="{A71C873E-5E77-FA46-9EDC-C3ADDE9FB70F}" srcOrd="0" destOrd="0" presId="urn:microsoft.com/office/officeart/2005/8/layout/list1"/>
    <dgm:cxn modelId="{328E6F2F-F949-C845-B8BC-AA9500884F22}" type="presOf" srcId="{CC38C658-4973-43D0-AE49-AC4F2FD93A7E}" destId="{9872D6F7-4665-4241-89F3-D4E7B86064CC}" srcOrd="0" destOrd="0" presId="urn:microsoft.com/office/officeart/2005/8/layout/list1"/>
    <dgm:cxn modelId="{09D6A143-9BEA-2449-902A-316DBE295C7F}" type="presOf" srcId="{EA102D03-F1AC-4D99-A311-9BA5DB774D51}" destId="{948D0771-E564-3B45-B6CC-3F896CB3291A}" srcOrd="0" destOrd="0" presId="urn:microsoft.com/office/officeart/2005/8/layout/list1"/>
    <dgm:cxn modelId="{CB071152-0C90-4347-BCBF-774BD3E6A42F}" type="presOf" srcId="{9D4ACEF9-962D-48BB-8EB0-B7B79D2804CC}" destId="{11916886-8211-2540-B290-09B477CF41EE}" srcOrd="0" destOrd="0" presId="urn:microsoft.com/office/officeart/2005/8/layout/list1"/>
    <dgm:cxn modelId="{0160DD5F-0C3E-E848-8E08-F50DEA8A8C1D}" type="presOf" srcId="{BF6172E8-2A1B-4A84-B6EE-FA5F6E7F8239}" destId="{923D12CE-10C1-8349-BBAB-8F2249286230}" srcOrd="0" destOrd="0" presId="urn:microsoft.com/office/officeart/2005/8/layout/list1"/>
    <dgm:cxn modelId="{6CE40CA0-2CAB-4D7A-91A1-81FC18E5EAB7}" srcId="{811D788E-3C95-4419-8008-4A536CC3B46A}" destId="{D993286F-4A0B-4BCA-84D8-8A459FE45EEE}" srcOrd="0" destOrd="0" parTransId="{239F532D-9881-4027-AB5B-EDDBEC5D18DA}" sibTransId="{0531DE49-9C49-42C4-BFB8-1B8E1AFB4134}"/>
    <dgm:cxn modelId="{213440A7-0BA4-C04B-8067-0DCAC5221FCF}" type="presOf" srcId="{9D4ACEF9-962D-48BB-8EB0-B7B79D2804CC}" destId="{1DC43200-84F9-8544-8891-A2C9F3C25E15}" srcOrd="1" destOrd="0" presId="urn:microsoft.com/office/officeart/2005/8/layout/list1"/>
    <dgm:cxn modelId="{F6BDECB1-BB9E-4128-8D5F-DB8A162D9EDB}" srcId="{5661EBB9-6A21-4D0A-A80F-584D1F58EEFB}" destId="{EA102D03-F1AC-4D99-A311-9BA5DB774D51}" srcOrd="0" destOrd="0" parTransId="{FD2597F4-11F8-4E8B-B129-75497B99CF00}" sibTransId="{C094B386-F378-4FA5-89F7-960D861F136F}"/>
    <dgm:cxn modelId="{9AC690B5-73FF-4D1B-B03E-5AD4F403FEA3}" srcId="{5661EBB9-6A21-4D0A-A80F-584D1F58EEFB}" destId="{BF6172E8-2A1B-4A84-B6EE-FA5F6E7F8239}" srcOrd="3" destOrd="0" parTransId="{F3D64281-3385-48A6-BB57-D3462A2157D2}" sibTransId="{29BDD18E-F7CA-4059-9B6C-1B996EE153FC}"/>
    <dgm:cxn modelId="{3FD942D2-F3CC-BF47-AFE2-086AAF6FD1FB}" type="presOf" srcId="{D993286F-4A0B-4BCA-84D8-8A459FE45EEE}" destId="{F0B695AA-91AD-8646-9BC7-575653C70625}" srcOrd="0" destOrd="0" presId="urn:microsoft.com/office/officeart/2005/8/layout/list1"/>
    <dgm:cxn modelId="{D90028ED-6D4F-FE4C-BA86-771DFAA37A44}" type="presOf" srcId="{BF6172E8-2A1B-4A84-B6EE-FA5F6E7F8239}" destId="{60C8A049-DC01-D243-B74E-E6843C7094FC}" srcOrd="1" destOrd="0" presId="urn:microsoft.com/office/officeart/2005/8/layout/list1"/>
    <dgm:cxn modelId="{CF1298EF-340B-4D8D-A86A-AE3D0518ECC6}" srcId="{5661EBB9-6A21-4D0A-A80F-584D1F58EEFB}" destId="{CC38C658-4973-43D0-AE49-AC4F2FD93A7E}" srcOrd="4" destOrd="0" parTransId="{FF60962F-3B3F-49A5-8516-0BF6A0AC324B}" sibTransId="{ABDC983D-FAD4-4B6D-ACFC-B898C873A9E7}"/>
    <dgm:cxn modelId="{BE8F8EF4-FD46-CE49-89C4-B43748ECF5EC}" type="presOf" srcId="{811D788E-3C95-4419-8008-4A536CC3B46A}" destId="{5E69F142-1FE1-AF44-9C9C-5A255E5F3FFB}" srcOrd="1" destOrd="0" presId="urn:microsoft.com/office/officeart/2005/8/layout/list1"/>
    <dgm:cxn modelId="{427660EE-0E62-F743-B655-9AE6D8C96E1B}" type="presParOf" srcId="{A71C873E-5E77-FA46-9EDC-C3ADDE9FB70F}" destId="{B416C9B8-C734-6E41-93CF-BD20807123CD}" srcOrd="0" destOrd="0" presId="urn:microsoft.com/office/officeart/2005/8/layout/list1"/>
    <dgm:cxn modelId="{AEB48B7A-88BB-BD4D-8F58-6E9ADE7B2BD2}" type="presParOf" srcId="{B416C9B8-C734-6E41-93CF-BD20807123CD}" destId="{948D0771-E564-3B45-B6CC-3F896CB3291A}" srcOrd="0" destOrd="0" presId="urn:microsoft.com/office/officeart/2005/8/layout/list1"/>
    <dgm:cxn modelId="{F1D62EAF-58F2-6F41-BBBB-BCA74EBE4CC8}" type="presParOf" srcId="{B416C9B8-C734-6E41-93CF-BD20807123CD}" destId="{65034DA6-583C-8547-BB33-ECABA550AF49}" srcOrd="1" destOrd="0" presId="urn:microsoft.com/office/officeart/2005/8/layout/list1"/>
    <dgm:cxn modelId="{47CB8363-D692-E448-9EF2-7CDFC04FD668}" type="presParOf" srcId="{A71C873E-5E77-FA46-9EDC-C3ADDE9FB70F}" destId="{2EEB8355-C727-B14D-8CB7-C3044A53A278}" srcOrd="1" destOrd="0" presId="urn:microsoft.com/office/officeart/2005/8/layout/list1"/>
    <dgm:cxn modelId="{9FF6F0C6-5F4E-E24F-BC0F-B1160C38C4B5}" type="presParOf" srcId="{A71C873E-5E77-FA46-9EDC-C3ADDE9FB70F}" destId="{8296993F-CACF-EE49-953C-D5D8EE4026D0}" srcOrd="2" destOrd="0" presId="urn:microsoft.com/office/officeart/2005/8/layout/list1"/>
    <dgm:cxn modelId="{88CE6CED-C728-4546-9776-584D6112B3CE}" type="presParOf" srcId="{A71C873E-5E77-FA46-9EDC-C3ADDE9FB70F}" destId="{709A1E87-BED9-CB43-A47E-7583A0F1B3F5}" srcOrd="3" destOrd="0" presId="urn:microsoft.com/office/officeart/2005/8/layout/list1"/>
    <dgm:cxn modelId="{B758B3A4-2752-F14C-A6EC-054D2F694DA7}" type="presParOf" srcId="{A71C873E-5E77-FA46-9EDC-C3ADDE9FB70F}" destId="{B1C9187C-FB83-7546-846D-013EAB9D9E68}" srcOrd="4" destOrd="0" presId="urn:microsoft.com/office/officeart/2005/8/layout/list1"/>
    <dgm:cxn modelId="{45B06191-1081-CA4E-9A48-6DE9FEBBE705}" type="presParOf" srcId="{B1C9187C-FB83-7546-846D-013EAB9D9E68}" destId="{EA3501E8-185F-CF4B-9F2E-5B9FB070F1E9}" srcOrd="0" destOrd="0" presId="urn:microsoft.com/office/officeart/2005/8/layout/list1"/>
    <dgm:cxn modelId="{9C23371D-0857-624D-B9E0-73E629A47824}" type="presParOf" srcId="{B1C9187C-FB83-7546-846D-013EAB9D9E68}" destId="{5E69F142-1FE1-AF44-9C9C-5A255E5F3FFB}" srcOrd="1" destOrd="0" presId="urn:microsoft.com/office/officeart/2005/8/layout/list1"/>
    <dgm:cxn modelId="{C6917F20-4F89-FB42-97AC-FA3C9AE3F777}" type="presParOf" srcId="{A71C873E-5E77-FA46-9EDC-C3ADDE9FB70F}" destId="{DB903ED9-8625-7A41-9DCB-60524D554895}" srcOrd="5" destOrd="0" presId="urn:microsoft.com/office/officeart/2005/8/layout/list1"/>
    <dgm:cxn modelId="{80918D4B-B0D2-CC4C-87A7-B82B9653B290}" type="presParOf" srcId="{A71C873E-5E77-FA46-9EDC-C3ADDE9FB70F}" destId="{F0B695AA-91AD-8646-9BC7-575653C70625}" srcOrd="6" destOrd="0" presId="urn:microsoft.com/office/officeart/2005/8/layout/list1"/>
    <dgm:cxn modelId="{7899C61B-795E-9A44-AE72-4CF108A87692}" type="presParOf" srcId="{A71C873E-5E77-FA46-9EDC-C3ADDE9FB70F}" destId="{53E5C51D-F02F-4A4D-877E-D58402E3FF26}" srcOrd="7" destOrd="0" presId="urn:microsoft.com/office/officeart/2005/8/layout/list1"/>
    <dgm:cxn modelId="{9243707B-324F-C041-AD7E-0EDD9D46C635}" type="presParOf" srcId="{A71C873E-5E77-FA46-9EDC-C3ADDE9FB70F}" destId="{B20A67F4-50B9-D74E-9075-CCC7292197B3}" srcOrd="8" destOrd="0" presId="urn:microsoft.com/office/officeart/2005/8/layout/list1"/>
    <dgm:cxn modelId="{522BC8AA-64F4-E84E-9896-B24890370B99}" type="presParOf" srcId="{B20A67F4-50B9-D74E-9075-CCC7292197B3}" destId="{11916886-8211-2540-B290-09B477CF41EE}" srcOrd="0" destOrd="0" presId="urn:microsoft.com/office/officeart/2005/8/layout/list1"/>
    <dgm:cxn modelId="{7C6B54A6-7426-3D4A-BB2E-829A7746BD8C}" type="presParOf" srcId="{B20A67F4-50B9-D74E-9075-CCC7292197B3}" destId="{1DC43200-84F9-8544-8891-A2C9F3C25E15}" srcOrd="1" destOrd="0" presId="urn:microsoft.com/office/officeart/2005/8/layout/list1"/>
    <dgm:cxn modelId="{DFC311AE-4422-4243-A5FA-4B9B30BB082A}" type="presParOf" srcId="{A71C873E-5E77-FA46-9EDC-C3ADDE9FB70F}" destId="{B0475560-25C0-E844-80AF-E9302BDA9DA2}" srcOrd="9" destOrd="0" presId="urn:microsoft.com/office/officeart/2005/8/layout/list1"/>
    <dgm:cxn modelId="{68084801-2800-5F49-A746-CD26D2E9A56D}" type="presParOf" srcId="{A71C873E-5E77-FA46-9EDC-C3ADDE9FB70F}" destId="{57099859-BF11-7A41-B045-DA4CFF8D088F}" srcOrd="10" destOrd="0" presId="urn:microsoft.com/office/officeart/2005/8/layout/list1"/>
    <dgm:cxn modelId="{C9EB716B-E37F-6243-B2A0-4C6D80227A3E}" type="presParOf" srcId="{A71C873E-5E77-FA46-9EDC-C3ADDE9FB70F}" destId="{70AF3905-438F-484E-B152-C89D3A11813C}" srcOrd="11" destOrd="0" presId="urn:microsoft.com/office/officeart/2005/8/layout/list1"/>
    <dgm:cxn modelId="{0A31B4F4-F9F3-A847-A176-244938F44EDB}" type="presParOf" srcId="{A71C873E-5E77-FA46-9EDC-C3ADDE9FB70F}" destId="{823E5451-C7A6-B541-9201-722872715376}" srcOrd="12" destOrd="0" presId="urn:microsoft.com/office/officeart/2005/8/layout/list1"/>
    <dgm:cxn modelId="{F6C20A6C-35F7-C545-BB90-3996E31696F0}" type="presParOf" srcId="{823E5451-C7A6-B541-9201-722872715376}" destId="{923D12CE-10C1-8349-BBAB-8F2249286230}" srcOrd="0" destOrd="0" presId="urn:microsoft.com/office/officeart/2005/8/layout/list1"/>
    <dgm:cxn modelId="{3C6FCDE5-A7B8-1240-BDF8-6D4D3DBDC599}" type="presParOf" srcId="{823E5451-C7A6-B541-9201-722872715376}" destId="{60C8A049-DC01-D243-B74E-E6843C7094FC}" srcOrd="1" destOrd="0" presId="urn:microsoft.com/office/officeart/2005/8/layout/list1"/>
    <dgm:cxn modelId="{C7C55650-D408-3142-BF99-DA5757E6150F}" type="presParOf" srcId="{A71C873E-5E77-FA46-9EDC-C3ADDE9FB70F}" destId="{B919A72F-764B-8946-A07D-E29DBF61471F}" srcOrd="13" destOrd="0" presId="urn:microsoft.com/office/officeart/2005/8/layout/list1"/>
    <dgm:cxn modelId="{E09C9768-0E8F-454C-A074-10A7292DD313}" type="presParOf" srcId="{A71C873E-5E77-FA46-9EDC-C3ADDE9FB70F}" destId="{F4447E61-9B12-BB42-8088-C8222FF8501B}" srcOrd="14" destOrd="0" presId="urn:microsoft.com/office/officeart/2005/8/layout/list1"/>
    <dgm:cxn modelId="{F2E89172-6561-7949-95BE-0E951B958068}" type="presParOf" srcId="{A71C873E-5E77-FA46-9EDC-C3ADDE9FB70F}" destId="{5E373376-30B6-E243-8693-B0D253DDB91F}" srcOrd="15" destOrd="0" presId="urn:microsoft.com/office/officeart/2005/8/layout/list1"/>
    <dgm:cxn modelId="{6509793A-F02C-4F46-9109-D342FEA98AC9}" type="presParOf" srcId="{A71C873E-5E77-FA46-9EDC-C3ADDE9FB70F}" destId="{54B3FA9C-3AF8-084C-A328-84DBF6F865B7}" srcOrd="16" destOrd="0" presId="urn:microsoft.com/office/officeart/2005/8/layout/list1"/>
    <dgm:cxn modelId="{CD87D289-9A2E-2745-A743-71F8C59A2E41}" type="presParOf" srcId="{54B3FA9C-3AF8-084C-A328-84DBF6F865B7}" destId="{9872D6F7-4665-4241-89F3-D4E7B86064CC}" srcOrd="0" destOrd="0" presId="urn:microsoft.com/office/officeart/2005/8/layout/list1"/>
    <dgm:cxn modelId="{3DC94645-3C30-7B40-B3AB-1B71AC874797}" type="presParOf" srcId="{54B3FA9C-3AF8-084C-A328-84DBF6F865B7}" destId="{724C8EEB-7D13-824A-9129-9E2920532899}" srcOrd="1" destOrd="0" presId="urn:microsoft.com/office/officeart/2005/8/layout/list1"/>
    <dgm:cxn modelId="{7387FC33-A616-7D4F-846E-49C8DF737D9A}" type="presParOf" srcId="{A71C873E-5E77-FA46-9EDC-C3ADDE9FB70F}" destId="{EC6E126D-0FF8-D84B-B27F-E4CF2BD1C5F4}" srcOrd="17" destOrd="0" presId="urn:microsoft.com/office/officeart/2005/8/layout/list1"/>
    <dgm:cxn modelId="{D20CD0F5-EDEA-8842-B365-871C0A2775A3}" type="presParOf" srcId="{A71C873E-5E77-FA46-9EDC-C3ADDE9FB70F}" destId="{D117F1BE-FB48-0F42-9423-00D9D73931AF}"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AFF32D-D999-4170-B26C-B7FFAA2CC3D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AB9FE7EC-FC6D-4F8E-A11B-345E0967629E}">
      <dgm:prSet/>
      <dgm:spPr/>
      <dgm:t>
        <a:bodyPr/>
        <a:lstStyle/>
        <a:p>
          <a:pPr>
            <a:lnSpc>
              <a:spcPct val="100000"/>
            </a:lnSpc>
            <a:defRPr cap="all"/>
          </a:pPr>
          <a:r>
            <a:rPr lang="en-US"/>
            <a:t>Regularly re-run forest with more data</a:t>
          </a:r>
        </a:p>
      </dgm:t>
    </dgm:pt>
    <dgm:pt modelId="{1690C346-0565-4906-8388-C92E3BC94593}" type="parTrans" cxnId="{9CA81CEC-0FFC-4253-803C-3DB8C4E7A21E}">
      <dgm:prSet/>
      <dgm:spPr/>
      <dgm:t>
        <a:bodyPr/>
        <a:lstStyle/>
        <a:p>
          <a:endParaRPr lang="en-US"/>
        </a:p>
      </dgm:t>
    </dgm:pt>
    <dgm:pt modelId="{CBB0C0ED-6D26-4B17-A8A5-7AA8874C3AD3}" type="sibTrans" cxnId="{9CA81CEC-0FFC-4253-803C-3DB8C4E7A21E}">
      <dgm:prSet/>
      <dgm:spPr/>
      <dgm:t>
        <a:bodyPr/>
        <a:lstStyle/>
        <a:p>
          <a:endParaRPr lang="en-US"/>
        </a:p>
      </dgm:t>
    </dgm:pt>
    <dgm:pt modelId="{C2720F91-24DE-47BD-AF15-1C97D4934AF5}">
      <dgm:prSet/>
      <dgm:spPr/>
      <dgm:t>
        <a:bodyPr/>
        <a:lstStyle/>
        <a:p>
          <a:pPr>
            <a:lnSpc>
              <a:spcPct val="100000"/>
            </a:lnSpc>
            <a:defRPr cap="all"/>
          </a:pPr>
          <a:r>
            <a:rPr lang="en-US"/>
            <a:t>Evaluate new model performance</a:t>
          </a:r>
        </a:p>
      </dgm:t>
    </dgm:pt>
    <dgm:pt modelId="{51C23120-8F8D-4149-ABC2-84325EA68218}" type="parTrans" cxnId="{5EF8C229-ACF3-4BD6-8882-A3397AC4992F}">
      <dgm:prSet/>
      <dgm:spPr/>
      <dgm:t>
        <a:bodyPr/>
        <a:lstStyle/>
        <a:p>
          <a:endParaRPr lang="en-US"/>
        </a:p>
      </dgm:t>
    </dgm:pt>
    <dgm:pt modelId="{2B88F6A1-2775-41E1-AD8B-44B2A2D6CCF2}" type="sibTrans" cxnId="{5EF8C229-ACF3-4BD6-8882-A3397AC4992F}">
      <dgm:prSet/>
      <dgm:spPr/>
      <dgm:t>
        <a:bodyPr/>
        <a:lstStyle/>
        <a:p>
          <a:endParaRPr lang="en-US"/>
        </a:p>
      </dgm:t>
    </dgm:pt>
    <dgm:pt modelId="{EF0F73F6-7418-47DD-BC11-3406544667CC}">
      <dgm:prSet/>
      <dgm:spPr/>
      <dgm:t>
        <a:bodyPr/>
        <a:lstStyle/>
        <a:p>
          <a:pPr>
            <a:lnSpc>
              <a:spcPct val="100000"/>
            </a:lnSpc>
            <a:defRPr cap="all"/>
          </a:pPr>
          <a:r>
            <a:rPr lang="en-US"/>
            <a:t>Update distribution plots</a:t>
          </a:r>
        </a:p>
      </dgm:t>
    </dgm:pt>
    <dgm:pt modelId="{72BD9A15-43DC-499E-BF33-48B65ED30081}" type="parTrans" cxnId="{5B6DEC2B-E9DA-41B2-B04A-544069C0B8A9}">
      <dgm:prSet/>
      <dgm:spPr/>
      <dgm:t>
        <a:bodyPr/>
        <a:lstStyle/>
        <a:p>
          <a:endParaRPr lang="en-US"/>
        </a:p>
      </dgm:t>
    </dgm:pt>
    <dgm:pt modelId="{75FE7709-0052-4BED-BF94-49973010F7FC}" type="sibTrans" cxnId="{5B6DEC2B-E9DA-41B2-B04A-544069C0B8A9}">
      <dgm:prSet/>
      <dgm:spPr/>
      <dgm:t>
        <a:bodyPr/>
        <a:lstStyle/>
        <a:p>
          <a:endParaRPr lang="en-US"/>
        </a:p>
      </dgm:t>
    </dgm:pt>
    <dgm:pt modelId="{80F689CE-9358-4B8A-AC5F-5E43F717A742}">
      <dgm:prSet/>
      <dgm:spPr/>
      <dgm:t>
        <a:bodyPr/>
        <a:lstStyle/>
        <a:p>
          <a:pPr>
            <a:lnSpc>
              <a:spcPct val="100000"/>
            </a:lnSpc>
            <a:defRPr cap="all"/>
          </a:pPr>
          <a:r>
            <a:rPr lang="en-US"/>
            <a:t>Print and Laminate for field use</a:t>
          </a:r>
        </a:p>
      </dgm:t>
    </dgm:pt>
    <dgm:pt modelId="{9FE121A3-953D-4EDF-923C-532FF231AC38}" type="parTrans" cxnId="{714AD42F-CB6F-4406-8B81-C9E43BC68BBA}">
      <dgm:prSet/>
      <dgm:spPr/>
      <dgm:t>
        <a:bodyPr/>
        <a:lstStyle/>
        <a:p>
          <a:endParaRPr lang="en-US"/>
        </a:p>
      </dgm:t>
    </dgm:pt>
    <dgm:pt modelId="{32827E04-ADEE-4E34-9A66-12235488A404}" type="sibTrans" cxnId="{714AD42F-CB6F-4406-8B81-C9E43BC68BBA}">
      <dgm:prSet/>
      <dgm:spPr/>
      <dgm:t>
        <a:bodyPr/>
        <a:lstStyle/>
        <a:p>
          <a:endParaRPr lang="en-US"/>
        </a:p>
      </dgm:t>
    </dgm:pt>
    <dgm:pt modelId="{0F59A4D1-1745-41BF-96B1-BDA1F7786FF5}" type="pres">
      <dgm:prSet presAssocID="{93AFF32D-D999-4170-B26C-B7FFAA2CC3DB}" presName="root" presStyleCnt="0">
        <dgm:presLayoutVars>
          <dgm:dir/>
          <dgm:resizeHandles val="exact"/>
        </dgm:presLayoutVars>
      </dgm:prSet>
      <dgm:spPr/>
    </dgm:pt>
    <dgm:pt modelId="{88159E8A-4858-4084-9D35-6FE50EBD6C51}" type="pres">
      <dgm:prSet presAssocID="{AB9FE7EC-FC6D-4F8E-A11B-345E0967629E}" presName="compNode" presStyleCnt="0"/>
      <dgm:spPr/>
    </dgm:pt>
    <dgm:pt modelId="{EEE6F603-C154-48DA-BA06-E4BB9B535F64}" type="pres">
      <dgm:prSet presAssocID="{AB9FE7EC-FC6D-4F8E-A11B-345E0967629E}" presName="iconBgRect" presStyleLbl="bgShp" presStyleIdx="0" presStyleCnt="4"/>
      <dgm:spPr/>
    </dgm:pt>
    <dgm:pt modelId="{926F1F1D-B27E-4BAF-834D-B3C51652F890}" type="pres">
      <dgm:prSet presAssocID="{AB9FE7EC-FC6D-4F8E-A11B-345E096762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83F17D1C-BF33-408B-A8E0-11999C28BE91}" type="pres">
      <dgm:prSet presAssocID="{AB9FE7EC-FC6D-4F8E-A11B-345E0967629E}" presName="spaceRect" presStyleCnt="0"/>
      <dgm:spPr/>
    </dgm:pt>
    <dgm:pt modelId="{00AD4401-9C1A-4353-B797-520E85FE13AF}" type="pres">
      <dgm:prSet presAssocID="{AB9FE7EC-FC6D-4F8E-A11B-345E0967629E}" presName="textRect" presStyleLbl="revTx" presStyleIdx="0" presStyleCnt="4">
        <dgm:presLayoutVars>
          <dgm:chMax val="1"/>
          <dgm:chPref val="1"/>
        </dgm:presLayoutVars>
      </dgm:prSet>
      <dgm:spPr/>
    </dgm:pt>
    <dgm:pt modelId="{9AAF2B9E-2EDA-4C14-A1A5-31D8D027B6F7}" type="pres">
      <dgm:prSet presAssocID="{CBB0C0ED-6D26-4B17-A8A5-7AA8874C3AD3}" presName="sibTrans" presStyleCnt="0"/>
      <dgm:spPr/>
    </dgm:pt>
    <dgm:pt modelId="{60A2E932-5925-4349-A3AB-01B2140B9959}" type="pres">
      <dgm:prSet presAssocID="{C2720F91-24DE-47BD-AF15-1C97D4934AF5}" presName="compNode" presStyleCnt="0"/>
      <dgm:spPr/>
    </dgm:pt>
    <dgm:pt modelId="{66CE76B2-8496-4AE8-96E3-06F96F4B41DE}" type="pres">
      <dgm:prSet presAssocID="{C2720F91-24DE-47BD-AF15-1C97D4934AF5}" presName="iconBgRect" presStyleLbl="bgShp" presStyleIdx="1" presStyleCnt="4"/>
      <dgm:spPr/>
    </dgm:pt>
    <dgm:pt modelId="{E19CB521-4726-423C-8AA6-3E49AF33B61B}" type="pres">
      <dgm:prSet presAssocID="{C2720F91-24DE-47BD-AF15-1C97D4934A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3FF3D13A-81F5-4461-9C57-14A7477C4F90}" type="pres">
      <dgm:prSet presAssocID="{C2720F91-24DE-47BD-AF15-1C97D4934AF5}" presName="spaceRect" presStyleCnt="0"/>
      <dgm:spPr/>
    </dgm:pt>
    <dgm:pt modelId="{8983BC20-9106-4992-A3CD-51F8978615A9}" type="pres">
      <dgm:prSet presAssocID="{C2720F91-24DE-47BD-AF15-1C97D4934AF5}" presName="textRect" presStyleLbl="revTx" presStyleIdx="1" presStyleCnt="4">
        <dgm:presLayoutVars>
          <dgm:chMax val="1"/>
          <dgm:chPref val="1"/>
        </dgm:presLayoutVars>
      </dgm:prSet>
      <dgm:spPr/>
    </dgm:pt>
    <dgm:pt modelId="{4EB9F8DF-D0A1-4B7A-BCD0-BDB5EFD17BD5}" type="pres">
      <dgm:prSet presAssocID="{2B88F6A1-2775-41E1-AD8B-44B2A2D6CCF2}" presName="sibTrans" presStyleCnt="0"/>
      <dgm:spPr/>
    </dgm:pt>
    <dgm:pt modelId="{A10ACB53-1740-4478-9842-68CCCACCE0A9}" type="pres">
      <dgm:prSet presAssocID="{EF0F73F6-7418-47DD-BC11-3406544667CC}" presName="compNode" presStyleCnt="0"/>
      <dgm:spPr/>
    </dgm:pt>
    <dgm:pt modelId="{DC555F2E-AF72-4F88-B42E-DDAD95DE9067}" type="pres">
      <dgm:prSet presAssocID="{EF0F73F6-7418-47DD-BC11-3406544667CC}" presName="iconBgRect" presStyleLbl="bgShp" presStyleIdx="2" presStyleCnt="4"/>
      <dgm:spPr/>
    </dgm:pt>
    <dgm:pt modelId="{77DCA9D5-B102-4777-9483-32FDCA96826F}" type="pres">
      <dgm:prSet presAssocID="{EF0F73F6-7418-47DD-BC11-3406544667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6D2BDFB-7ECD-4D02-9D8A-006D8744B0A7}" type="pres">
      <dgm:prSet presAssocID="{EF0F73F6-7418-47DD-BC11-3406544667CC}" presName="spaceRect" presStyleCnt="0"/>
      <dgm:spPr/>
    </dgm:pt>
    <dgm:pt modelId="{D003C8D2-3123-476C-8446-03B3BFE04C3A}" type="pres">
      <dgm:prSet presAssocID="{EF0F73F6-7418-47DD-BC11-3406544667CC}" presName="textRect" presStyleLbl="revTx" presStyleIdx="2" presStyleCnt="4">
        <dgm:presLayoutVars>
          <dgm:chMax val="1"/>
          <dgm:chPref val="1"/>
        </dgm:presLayoutVars>
      </dgm:prSet>
      <dgm:spPr/>
    </dgm:pt>
    <dgm:pt modelId="{B2D0AEFD-9155-4317-A80B-24F5B7D59448}" type="pres">
      <dgm:prSet presAssocID="{75FE7709-0052-4BED-BF94-49973010F7FC}" presName="sibTrans" presStyleCnt="0"/>
      <dgm:spPr/>
    </dgm:pt>
    <dgm:pt modelId="{9308A14B-AC30-4E24-AC88-56C9A725620C}" type="pres">
      <dgm:prSet presAssocID="{80F689CE-9358-4B8A-AC5F-5E43F717A742}" presName="compNode" presStyleCnt="0"/>
      <dgm:spPr/>
    </dgm:pt>
    <dgm:pt modelId="{DE1912E0-5500-44D9-BCB2-35FEE9D9E986}" type="pres">
      <dgm:prSet presAssocID="{80F689CE-9358-4B8A-AC5F-5E43F717A742}" presName="iconBgRect" presStyleLbl="bgShp" presStyleIdx="3" presStyleCnt="4"/>
      <dgm:spPr/>
    </dgm:pt>
    <dgm:pt modelId="{B2009831-78CE-4995-9333-C5D825FC923F}" type="pres">
      <dgm:prSet presAssocID="{80F689CE-9358-4B8A-AC5F-5E43F717A74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inter"/>
        </a:ext>
      </dgm:extLst>
    </dgm:pt>
    <dgm:pt modelId="{44357509-EABF-4779-8090-7DFF8299EB45}" type="pres">
      <dgm:prSet presAssocID="{80F689CE-9358-4B8A-AC5F-5E43F717A742}" presName="spaceRect" presStyleCnt="0"/>
      <dgm:spPr/>
    </dgm:pt>
    <dgm:pt modelId="{B282C103-F5C0-4C79-8FEB-6DF412CCC734}" type="pres">
      <dgm:prSet presAssocID="{80F689CE-9358-4B8A-AC5F-5E43F717A742}" presName="textRect" presStyleLbl="revTx" presStyleIdx="3" presStyleCnt="4">
        <dgm:presLayoutVars>
          <dgm:chMax val="1"/>
          <dgm:chPref val="1"/>
        </dgm:presLayoutVars>
      </dgm:prSet>
      <dgm:spPr/>
    </dgm:pt>
  </dgm:ptLst>
  <dgm:cxnLst>
    <dgm:cxn modelId="{58DEEA23-80D0-496A-834E-77EEDA7244AF}" type="presOf" srcId="{C2720F91-24DE-47BD-AF15-1C97D4934AF5}" destId="{8983BC20-9106-4992-A3CD-51F8978615A9}" srcOrd="0" destOrd="0" presId="urn:microsoft.com/office/officeart/2018/5/layout/IconCircleLabelList"/>
    <dgm:cxn modelId="{4FF29528-4808-4824-93AE-990EBC0F74FA}" type="presOf" srcId="{EF0F73F6-7418-47DD-BC11-3406544667CC}" destId="{D003C8D2-3123-476C-8446-03B3BFE04C3A}" srcOrd="0" destOrd="0" presId="urn:microsoft.com/office/officeart/2018/5/layout/IconCircleLabelList"/>
    <dgm:cxn modelId="{5EF8C229-ACF3-4BD6-8882-A3397AC4992F}" srcId="{93AFF32D-D999-4170-B26C-B7FFAA2CC3DB}" destId="{C2720F91-24DE-47BD-AF15-1C97D4934AF5}" srcOrd="1" destOrd="0" parTransId="{51C23120-8F8D-4149-ABC2-84325EA68218}" sibTransId="{2B88F6A1-2775-41E1-AD8B-44B2A2D6CCF2}"/>
    <dgm:cxn modelId="{5B6DEC2B-E9DA-41B2-B04A-544069C0B8A9}" srcId="{93AFF32D-D999-4170-B26C-B7FFAA2CC3DB}" destId="{EF0F73F6-7418-47DD-BC11-3406544667CC}" srcOrd="2" destOrd="0" parTransId="{72BD9A15-43DC-499E-BF33-48B65ED30081}" sibTransId="{75FE7709-0052-4BED-BF94-49973010F7FC}"/>
    <dgm:cxn modelId="{714AD42F-CB6F-4406-8B81-C9E43BC68BBA}" srcId="{93AFF32D-D999-4170-B26C-B7FFAA2CC3DB}" destId="{80F689CE-9358-4B8A-AC5F-5E43F717A742}" srcOrd="3" destOrd="0" parTransId="{9FE121A3-953D-4EDF-923C-532FF231AC38}" sibTransId="{32827E04-ADEE-4E34-9A66-12235488A404}"/>
    <dgm:cxn modelId="{8A5AB373-7431-4730-92A2-BB5195DEA931}" type="presOf" srcId="{80F689CE-9358-4B8A-AC5F-5E43F717A742}" destId="{B282C103-F5C0-4C79-8FEB-6DF412CCC734}" srcOrd="0" destOrd="0" presId="urn:microsoft.com/office/officeart/2018/5/layout/IconCircleLabelList"/>
    <dgm:cxn modelId="{97EC1E74-0698-4D66-A2BD-EB4317088887}" type="presOf" srcId="{AB9FE7EC-FC6D-4F8E-A11B-345E0967629E}" destId="{00AD4401-9C1A-4353-B797-520E85FE13AF}" srcOrd="0" destOrd="0" presId="urn:microsoft.com/office/officeart/2018/5/layout/IconCircleLabelList"/>
    <dgm:cxn modelId="{A72AC9A3-8FAD-42C7-80A9-B04C2B6A841F}" type="presOf" srcId="{93AFF32D-D999-4170-B26C-B7FFAA2CC3DB}" destId="{0F59A4D1-1745-41BF-96B1-BDA1F7786FF5}" srcOrd="0" destOrd="0" presId="urn:microsoft.com/office/officeart/2018/5/layout/IconCircleLabelList"/>
    <dgm:cxn modelId="{9CA81CEC-0FFC-4253-803C-3DB8C4E7A21E}" srcId="{93AFF32D-D999-4170-B26C-B7FFAA2CC3DB}" destId="{AB9FE7EC-FC6D-4F8E-A11B-345E0967629E}" srcOrd="0" destOrd="0" parTransId="{1690C346-0565-4906-8388-C92E3BC94593}" sibTransId="{CBB0C0ED-6D26-4B17-A8A5-7AA8874C3AD3}"/>
    <dgm:cxn modelId="{3E166394-DB9F-46B0-B7AA-B52F9924560C}" type="presParOf" srcId="{0F59A4D1-1745-41BF-96B1-BDA1F7786FF5}" destId="{88159E8A-4858-4084-9D35-6FE50EBD6C51}" srcOrd="0" destOrd="0" presId="urn:microsoft.com/office/officeart/2018/5/layout/IconCircleLabelList"/>
    <dgm:cxn modelId="{218C7011-8905-4865-9CC1-043097223744}" type="presParOf" srcId="{88159E8A-4858-4084-9D35-6FE50EBD6C51}" destId="{EEE6F603-C154-48DA-BA06-E4BB9B535F64}" srcOrd="0" destOrd="0" presId="urn:microsoft.com/office/officeart/2018/5/layout/IconCircleLabelList"/>
    <dgm:cxn modelId="{7CA80F2F-F22C-48BE-8C0C-140ABBB39C9B}" type="presParOf" srcId="{88159E8A-4858-4084-9D35-6FE50EBD6C51}" destId="{926F1F1D-B27E-4BAF-834D-B3C51652F890}" srcOrd="1" destOrd="0" presId="urn:microsoft.com/office/officeart/2018/5/layout/IconCircleLabelList"/>
    <dgm:cxn modelId="{3EC6E764-9351-4C66-9212-6914A1D5E42D}" type="presParOf" srcId="{88159E8A-4858-4084-9D35-6FE50EBD6C51}" destId="{83F17D1C-BF33-408B-A8E0-11999C28BE91}" srcOrd="2" destOrd="0" presId="urn:microsoft.com/office/officeart/2018/5/layout/IconCircleLabelList"/>
    <dgm:cxn modelId="{68349C1F-CD24-4F1A-80C4-F390273B3291}" type="presParOf" srcId="{88159E8A-4858-4084-9D35-6FE50EBD6C51}" destId="{00AD4401-9C1A-4353-B797-520E85FE13AF}" srcOrd="3" destOrd="0" presId="urn:microsoft.com/office/officeart/2018/5/layout/IconCircleLabelList"/>
    <dgm:cxn modelId="{E40048A6-4038-477D-8AE2-7736267E9BCD}" type="presParOf" srcId="{0F59A4D1-1745-41BF-96B1-BDA1F7786FF5}" destId="{9AAF2B9E-2EDA-4C14-A1A5-31D8D027B6F7}" srcOrd="1" destOrd="0" presId="urn:microsoft.com/office/officeart/2018/5/layout/IconCircleLabelList"/>
    <dgm:cxn modelId="{8B19EB3F-93E9-4FEF-81DE-911C7FD5D937}" type="presParOf" srcId="{0F59A4D1-1745-41BF-96B1-BDA1F7786FF5}" destId="{60A2E932-5925-4349-A3AB-01B2140B9959}" srcOrd="2" destOrd="0" presId="urn:microsoft.com/office/officeart/2018/5/layout/IconCircleLabelList"/>
    <dgm:cxn modelId="{3C3945E0-C0AE-48EF-BBDB-9E7AE9BBDA31}" type="presParOf" srcId="{60A2E932-5925-4349-A3AB-01B2140B9959}" destId="{66CE76B2-8496-4AE8-96E3-06F96F4B41DE}" srcOrd="0" destOrd="0" presId="urn:microsoft.com/office/officeart/2018/5/layout/IconCircleLabelList"/>
    <dgm:cxn modelId="{5F5718A9-FA8F-4DF0-BE7E-391E99030335}" type="presParOf" srcId="{60A2E932-5925-4349-A3AB-01B2140B9959}" destId="{E19CB521-4726-423C-8AA6-3E49AF33B61B}" srcOrd="1" destOrd="0" presId="urn:microsoft.com/office/officeart/2018/5/layout/IconCircleLabelList"/>
    <dgm:cxn modelId="{77546C59-5103-4F43-86EB-804C57760FD5}" type="presParOf" srcId="{60A2E932-5925-4349-A3AB-01B2140B9959}" destId="{3FF3D13A-81F5-4461-9C57-14A7477C4F90}" srcOrd="2" destOrd="0" presId="urn:microsoft.com/office/officeart/2018/5/layout/IconCircleLabelList"/>
    <dgm:cxn modelId="{0E1DED4A-5FC2-487F-AA19-4DCD9FFFAE95}" type="presParOf" srcId="{60A2E932-5925-4349-A3AB-01B2140B9959}" destId="{8983BC20-9106-4992-A3CD-51F8978615A9}" srcOrd="3" destOrd="0" presId="urn:microsoft.com/office/officeart/2018/5/layout/IconCircleLabelList"/>
    <dgm:cxn modelId="{E5FA4F09-38D9-4459-B843-4B2C7C90F2A5}" type="presParOf" srcId="{0F59A4D1-1745-41BF-96B1-BDA1F7786FF5}" destId="{4EB9F8DF-D0A1-4B7A-BCD0-BDB5EFD17BD5}" srcOrd="3" destOrd="0" presId="urn:microsoft.com/office/officeart/2018/5/layout/IconCircleLabelList"/>
    <dgm:cxn modelId="{EDF6E3FD-8CE3-4B6E-996A-E458E6E1280E}" type="presParOf" srcId="{0F59A4D1-1745-41BF-96B1-BDA1F7786FF5}" destId="{A10ACB53-1740-4478-9842-68CCCACCE0A9}" srcOrd="4" destOrd="0" presId="urn:microsoft.com/office/officeart/2018/5/layout/IconCircleLabelList"/>
    <dgm:cxn modelId="{73793022-B6D9-4EB4-8444-09456E3B9D10}" type="presParOf" srcId="{A10ACB53-1740-4478-9842-68CCCACCE0A9}" destId="{DC555F2E-AF72-4F88-B42E-DDAD95DE9067}" srcOrd="0" destOrd="0" presId="urn:microsoft.com/office/officeart/2018/5/layout/IconCircleLabelList"/>
    <dgm:cxn modelId="{11EAE943-3128-4F8A-9FD5-5FA7BAEE5D72}" type="presParOf" srcId="{A10ACB53-1740-4478-9842-68CCCACCE0A9}" destId="{77DCA9D5-B102-4777-9483-32FDCA96826F}" srcOrd="1" destOrd="0" presId="urn:microsoft.com/office/officeart/2018/5/layout/IconCircleLabelList"/>
    <dgm:cxn modelId="{42534558-14CC-4B61-A4B6-5E7E1582A05E}" type="presParOf" srcId="{A10ACB53-1740-4478-9842-68CCCACCE0A9}" destId="{16D2BDFB-7ECD-4D02-9D8A-006D8744B0A7}" srcOrd="2" destOrd="0" presId="urn:microsoft.com/office/officeart/2018/5/layout/IconCircleLabelList"/>
    <dgm:cxn modelId="{920116AB-F943-459A-9A26-11D64D49A4F9}" type="presParOf" srcId="{A10ACB53-1740-4478-9842-68CCCACCE0A9}" destId="{D003C8D2-3123-476C-8446-03B3BFE04C3A}" srcOrd="3" destOrd="0" presId="urn:microsoft.com/office/officeart/2018/5/layout/IconCircleLabelList"/>
    <dgm:cxn modelId="{FF0A9488-17C3-4BB1-9913-B7F0089F48D3}" type="presParOf" srcId="{0F59A4D1-1745-41BF-96B1-BDA1F7786FF5}" destId="{B2D0AEFD-9155-4317-A80B-24F5B7D59448}" srcOrd="5" destOrd="0" presId="urn:microsoft.com/office/officeart/2018/5/layout/IconCircleLabelList"/>
    <dgm:cxn modelId="{1EFC7858-AE41-4F2C-A718-661CAFE32983}" type="presParOf" srcId="{0F59A4D1-1745-41BF-96B1-BDA1F7786FF5}" destId="{9308A14B-AC30-4E24-AC88-56C9A725620C}" srcOrd="6" destOrd="0" presId="urn:microsoft.com/office/officeart/2018/5/layout/IconCircleLabelList"/>
    <dgm:cxn modelId="{1D9B4876-E589-4FBA-823B-947F6B27AFC8}" type="presParOf" srcId="{9308A14B-AC30-4E24-AC88-56C9A725620C}" destId="{DE1912E0-5500-44D9-BCB2-35FEE9D9E986}" srcOrd="0" destOrd="0" presId="urn:microsoft.com/office/officeart/2018/5/layout/IconCircleLabelList"/>
    <dgm:cxn modelId="{BF04189B-7746-41F3-B65C-F7634D8D6B0B}" type="presParOf" srcId="{9308A14B-AC30-4E24-AC88-56C9A725620C}" destId="{B2009831-78CE-4995-9333-C5D825FC923F}" srcOrd="1" destOrd="0" presId="urn:microsoft.com/office/officeart/2018/5/layout/IconCircleLabelList"/>
    <dgm:cxn modelId="{8E731E74-FB0D-4064-A3AC-8D34D7C9EEB8}" type="presParOf" srcId="{9308A14B-AC30-4E24-AC88-56C9A725620C}" destId="{44357509-EABF-4779-8090-7DFF8299EB45}" srcOrd="2" destOrd="0" presId="urn:microsoft.com/office/officeart/2018/5/layout/IconCircleLabelList"/>
    <dgm:cxn modelId="{6E6A56EB-4A1E-48EB-BB45-B89C8F4C97B4}" type="presParOf" srcId="{9308A14B-AC30-4E24-AC88-56C9A725620C}" destId="{B282C103-F5C0-4C79-8FEB-6DF412CCC734}"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42EA8F-CEF5-4E52-8C90-227B141ECD3A}"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62FD88C2-5F86-4231-910F-120BF6D3B1C2}">
      <dgm:prSet/>
      <dgm:spPr/>
      <dgm:t>
        <a:bodyPr/>
        <a:lstStyle/>
        <a:p>
          <a:r>
            <a:rPr lang="en-US"/>
            <a:t>Only one drill hole scanned</a:t>
          </a:r>
        </a:p>
      </dgm:t>
    </dgm:pt>
    <dgm:pt modelId="{8AA55AAD-1B9C-4EF7-8EA7-54C718DCF94D}" type="parTrans" cxnId="{4F5C89E8-6213-4622-96B7-5FE58CEC65C7}">
      <dgm:prSet/>
      <dgm:spPr/>
      <dgm:t>
        <a:bodyPr/>
        <a:lstStyle/>
        <a:p>
          <a:endParaRPr lang="en-US"/>
        </a:p>
      </dgm:t>
    </dgm:pt>
    <dgm:pt modelId="{18593756-E9AB-4318-BD08-F8C5725C23C5}" type="sibTrans" cxnId="{4F5C89E8-6213-4622-96B7-5FE58CEC65C7}">
      <dgm:prSet/>
      <dgm:spPr/>
      <dgm:t>
        <a:bodyPr/>
        <a:lstStyle/>
        <a:p>
          <a:endParaRPr lang="en-US"/>
        </a:p>
      </dgm:t>
    </dgm:pt>
    <dgm:pt modelId="{AB8A74A4-463F-4E45-9CA5-ACFDDB7FBABA}">
      <dgm:prSet/>
      <dgm:spPr/>
      <dgm:t>
        <a:bodyPr/>
        <a:lstStyle/>
        <a:p>
          <a:r>
            <a:rPr lang="en-US"/>
            <a:t>Disproportionate data set</a:t>
          </a:r>
        </a:p>
      </dgm:t>
    </dgm:pt>
    <dgm:pt modelId="{63AB7A0A-5715-421D-8EEA-C3EFE0A4CC4F}" type="parTrans" cxnId="{249A3A37-DDAF-43C7-BDA2-D8EA162B8CB4}">
      <dgm:prSet/>
      <dgm:spPr/>
      <dgm:t>
        <a:bodyPr/>
        <a:lstStyle/>
        <a:p>
          <a:endParaRPr lang="en-US"/>
        </a:p>
      </dgm:t>
    </dgm:pt>
    <dgm:pt modelId="{AEB55E25-412A-4E59-AA33-A3756FCB15B4}" type="sibTrans" cxnId="{249A3A37-DDAF-43C7-BDA2-D8EA162B8CB4}">
      <dgm:prSet/>
      <dgm:spPr/>
      <dgm:t>
        <a:bodyPr/>
        <a:lstStyle/>
        <a:p>
          <a:endParaRPr lang="en-US"/>
        </a:p>
      </dgm:t>
    </dgm:pt>
    <dgm:pt modelId="{C34B8488-EF81-4336-B30B-1735972138D1}">
      <dgm:prSet/>
      <dgm:spPr/>
      <dgm:t>
        <a:bodyPr/>
        <a:lstStyle/>
        <a:p>
          <a:r>
            <a:rPr lang="en-US"/>
            <a:t>Many elements contained few quantitative responses</a:t>
          </a:r>
        </a:p>
      </dgm:t>
    </dgm:pt>
    <dgm:pt modelId="{F055A1AC-1201-40A4-996D-A65846B2CC9E}" type="parTrans" cxnId="{07FD2F84-ED29-4272-88CA-2A4688B1AD13}">
      <dgm:prSet/>
      <dgm:spPr/>
      <dgm:t>
        <a:bodyPr/>
        <a:lstStyle/>
        <a:p>
          <a:endParaRPr lang="en-US"/>
        </a:p>
      </dgm:t>
    </dgm:pt>
    <dgm:pt modelId="{4C3CADCD-EBCE-47E7-836A-4B8C78774EAB}" type="sibTrans" cxnId="{07FD2F84-ED29-4272-88CA-2A4688B1AD13}">
      <dgm:prSet/>
      <dgm:spPr/>
      <dgm:t>
        <a:bodyPr/>
        <a:lstStyle/>
        <a:p>
          <a:endParaRPr lang="en-US"/>
        </a:p>
      </dgm:t>
    </dgm:pt>
    <dgm:pt modelId="{2754C4A7-8690-4506-91A7-E8C85B233EE4}">
      <dgm:prSet/>
      <dgm:spPr/>
      <dgm:t>
        <a:bodyPr/>
        <a:lstStyle/>
        <a:p>
          <a:r>
            <a:rPr lang="en-US"/>
            <a:t>Removed elements</a:t>
          </a:r>
        </a:p>
      </dgm:t>
    </dgm:pt>
    <dgm:pt modelId="{6034212C-6837-4D85-AB54-29038F8D85C8}" type="parTrans" cxnId="{61A4A1C5-76CE-4512-841A-69FAE8463A83}">
      <dgm:prSet/>
      <dgm:spPr/>
      <dgm:t>
        <a:bodyPr/>
        <a:lstStyle/>
        <a:p>
          <a:endParaRPr lang="en-US"/>
        </a:p>
      </dgm:t>
    </dgm:pt>
    <dgm:pt modelId="{D66EECEC-50CB-417F-AF41-77919342C355}" type="sibTrans" cxnId="{61A4A1C5-76CE-4512-841A-69FAE8463A83}">
      <dgm:prSet/>
      <dgm:spPr/>
      <dgm:t>
        <a:bodyPr/>
        <a:lstStyle/>
        <a:p>
          <a:endParaRPr lang="en-US"/>
        </a:p>
      </dgm:t>
    </dgm:pt>
    <dgm:pt modelId="{207B4721-0179-4313-BACB-557936C23F4D}">
      <dgm:prSet/>
      <dgm:spPr/>
      <dgm:t>
        <a:bodyPr/>
        <a:lstStyle/>
        <a:p>
          <a:r>
            <a:rPr lang="en-US"/>
            <a:t>Removed entries with out complete data</a:t>
          </a:r>
        </a:p>
      </dgm:t>
    </dgm:pt>
    <dgm:pt modelId="{1EE188DB-9AED-4318-AC84-665A2D687F76}" type="parTrans" cxnId="{FFF89EF0-C283-48B2-A052-76513D7A3A73}">
      <dgm:prSet/>
      <dgm:spPr/>
      <dgm:t>
        <a:bodyPr/>
        <a:lstStyle/>
        <a:p>
          <a:endParaRPr lang="en-US"/>
        </a:p>
      </dgm:t>
    </dgm:pt>
    <dgm:pt modelId="{3C545133-0AFE-4658-9392-82B3E2F31304}" type="sibTrans" cxnId="{FFF89EF0-C283-48B2-A052-76513D7A3A73}">
      <dgm:prSet/>
      <dgm:spPr/>
      <dgm:t>
        <a:bodyPr/>
        <a:lstStyle/>
        <a:p>
          <a:endParaRPr lang="en-US"/>
        </a:p>
      </dgm:t>
    </dgm:pt>
    <dgm:pt modelId="{6B644EF3-8A6D-D944-A12A-1AEB87582849}" type="pres">
      <dgm:prSet presAssocID="{7342EA8F-CEF5-4E52-8C90-227B141ECD3A}" presName="Name0" presStyleCnt="0">
        <dgm:presLayoutVars>
          <dgm:dir/>
          <dgm:animLvl val="lvl"/>
          <dgm:resizeHandles val="exact"/>
        </dgm:presLayoutVars>
      </dgm:prSet>
      <dgm:spPr/>
    </dgm:pt>
    <dgm:pt modelId="{88EF99FA-36E0-C845-A605-585D88D9E504}" type="pres">
      <dgm:prSet presAssocID="{C34B8488-EF81-4336-B30B-1735972138D1}" presName="boxAndChildren" presStyleCnt="0"/>
      <dgm:spPr/>
    </dgm:pt>
    <dgm:pt modelId="{A803B72D-B3BD-EE43-838C-96D8E202732F}" type="pres">
      <dgm:prSet presAssocID="{C34B8488-EF81-4336-B30B-1735972138D1}" presName="parentTextBox" presStyleLbl="alignNode1" presStyleIdx="0" presStyleCnt="2"/>
      <dgm:spPr/>
    </dgm:pt>
    <dgm:pt modelId="{36C2EE38-7AD5-514E-B099-24931CBECB62}" type="pres">
      <dgm:prSet presAssocID="{C34B8488-EF81-4336-B30B-1735972138D1}" presName="descendantBox" presStyleLbl="bgAccFollowNode1" presStyleIdx="0" presStyleCnt="2"/>
      <dgm:spPr/>
    </dgm:pt>
    <dgm:pt modelId="{32B4EFDB-0A88-7E46-A383-4C5A22459BF5}" type="pres">
      <dgm:prSet presAssocID="{18593756-E9AB-4318-BD08-F8C5725C23C5}" presName="sp" presStyleCnt="0"/>
      <dgm:spPr/>
    </dgm:pt>
    <dgm:pt modelId="{88CA5D0F-66E4-0345-AD7A-D0A191FFF4EA}" type="pres">
      <dgm:prSet presAssocID="{62FD88C2-5F86-4231-910F-120BF6D3B1C2}" presName="arrowAndChildren" presStyleCnt="0"/>
      <dgm:spPr/>
    </dgm:pt>
    <dgm:pt modelId="{503FC1D2-BC6D-5143-9BD6-569D1E8060EB}" type="pres">
      <dgm:prSet presAssocID="{62FD88C2-5F86-4231-910F-120BF6D3B1C2}" presName="parentTextArrow" presStyleLbl="node1" presStyleIdx="0" presStyleCnt="0"/>
      <dgm:spPr/>
    </dgm:pt>
    <dgm:pt modelId="{EDFE6CDF-F51C-4347-969D-F1FCB0CD1A99}" type="pres">
      <dgm:prSet presAssocID="{62FD88C2-5F86-4231-910F-120BF6D3B1C2}" presName="arrow" presStyleLbl="alignNode1" presStyleIdx="1" presStyleCnt="2"/>
      <dgm:spPr/>
    </dgm:pt>
    <dgm:pt modelId="{C8D68C8E-4D62-344A-AA7B-94B4F8502C85}" type="pres">
      <dgm:prSet presAssocID="{62FD88C2-5F86-4231-910F-120BF6D3B1C2}" presName="descendantArrow" presStyleLbl="bgAccFollowNode1" presStyleIdx="1" presStyleCnt="2"/>
      <dgm:spPr/>
    </dgm:pt>
  </dgm:ptLst>
  <dgm:cxnLst>
    <dgm:cxn modelId="{D3C6A629-D6FC-1846-8785-7506585BE9BC}" type="presOf" srcId="{AB8A74A4-463F-4E45-9CA5-ACFDDB7FBABA}" destId="{C8D68C8E-4D62-344A-AA7B-94B4F8502C85}" srcOrd="0" destOrd="0" presId="urn:microsoft.com/office/officeart/2016/7/layout/VerticalDownArrowProcess"/>
    <dgm:cxn modelId="{E0DA4530-57F2-4B42-B929-C86DFE46E42E}" type="presOf" srcId="{C34B8488-EF81-4336-B30B-1735972138D1}" destId="{A803B72D-B3BD-EE43-838C-96D8E202732F}" srcOrd="0" destOrd="0" presId="urn:microsoft.com/office/officeart/2016/7/layout/VerticalDownArrowProcess"/>
    <dgm:cxn modelId="{249A3A37-DDAF-43C7-BDA2-D8EA162B8CB4}" srcId="{62FD88C2-5F86-4231-910F-120BF6D3B1C2}" destId="{AB8A74A4-463F-4E45-9CA5-ACFDDB7FBABA}" srcOrd="0" destOrd="0" parTransId="{63AB7A0A-5715-421D-8EEA-C3EFE0A4CC4F}" sibTransId="{AEB55E25-412A-4E59-AA33-A3756FCB15B4}"/>
    <dgm:cxn modelId="{4EC5C357-8970-DF40-B9F3-5D3224DA8046}" type="presOf" srcId="{2754C4A7-8690-4506-91A7-E8C85B233EE4}" destId="{36C2EE38-7AD5-514E-B099-24931CBECB62}" srcOrd="0" destOrd="0" presId="urn:microsoft.com/office/officeart/2016/7/layout/VerticalDownArrowProcess"/>
    <dgm:cxn modelId="{07FD2F84-ED29-4272-88CA-2A4688B1AD13}" srcId="{7342EA8F-CEF5-4E52-8C90-227B141ECD3A}" destId="{C34B8488-EF81-4336-B30B-1735972138D1}" srcOrd="1" destOrd="0" parTransId="{F055A1AC-1201-40A4-996D-A65846B2CC9E}" sibTransId="{4C3CADCD-EBCE-47E7-836A-4B8C78774EAB}"/>
    <dgm:cxn modelId="{61A4A1C5-76CE-4512-841A-69FAE8463A83}" srcId="{C34B8488-EF81-4336-B30B-1735972138D1}" destId="{2754C4A7-8690-4506-91A7-E8C85B233EE4}" srcOrd="0" destOrd="0" parTransId="{6034212C-6837-4D85-AB54-29038F8D85C8}" sibTransId="{D66EECEC-50CB-417F-AF41-77919342C355}"/>
    <dgm:cxn modelId="{33DF0CC8-9196-2F4C-8813-C33A619F2536}" type="presOf" srcId="{62FD88C2-5F86-4231-910F-120BF6D3B1C2}" destId="{503FC1D2-BC6D-5143-9BD6-569D1E8060EB}" srcOrd="0" destOrd="0" presId="urn:microsoft.com/office/officeart/2016/7/layout/VerticalDownArrowProcess"/>
    <dgm:cxn modelId="{C4C978D5-8596-4D43-94EC-005F6A06206F}" type="presOf" srcId="{207B4721-0179-4313-BACB-557936C23F4D}" destId="{36C2EE38-7AD5-514E-B099-24931CBECB62}" srcOrd="0" destOrd="1" presId="urn:microsoft.com/office/officeart/2016/7/layout/VerticalDownArrowProcess"/>
    <dgm:cxn modelId="{9E4412E6-C9E8-1548-8FF8-0BFBBBD598F3}" type="presOf" srcId="{7342EA8F-CEF5-4E52-8C90-227B141ECD3A}" destId="{6B644EF3-8A6D-D944-A12A-1AEB87582849}" srcOrd="0" destOrd="0" presId="urn:microsoft.com/office/officeart/2016/7/layout/VerticalDownArrowProcess"/>
    <dgm:cxn modelId="{4F5C89E8-6213-4622-96B7-5FE58CEC65C7}" srcId="{7342EA8F-CEF5-4E52-8C90-227B141ECD3A}" destId="{62FD88C2-5F86-4231-910F-120BF6D3B1C2}" srcOrd="0" destOrd="0" parTransId="{8AA55AAD-1B9C-4EF7-8EA7-54C718DCF94D}" sibTransId="{18593756-E9AB-4318-BD08-F8C5725C23C5}"/>
    <dgm:cxn modelId="{FFF89EF0-C283-48B2-A052-76513D7A3A73}" srcId="{C34B8488-EF81-4336-B30B-1735972138D1}" destId="{207B4721-0179-4313-BACB-557936C23F4D}" srcOrd="1" destOrd="0" parTransId="{1EE188DB-9AED-4318-AC84-665A2D687F76}" sibTransId="{3C545133-0AFE-4658-9392-82B3E2F31304}"/>
    <dgm:cxn modelId="{CE7EE6F5-8C79-F84C-9D82-8FF369BA11E5}" type="presOf" srcId="{62FD88C2-5F86-4231-910F-120BF6D3B1C2}" destId="{EDFE6CDF-F51C-4347-969D-F1FCB0CD1A99}" srcOrd="1" destOrd="0" presId="urn:microsoft.com/office/officeart/2016/7/layout/VerticalDownArrowProcess"/>
    <dgm:cxn modelId="{ED7D4441-4200-DB40-9A1E-657282E35336}" type="presParOf" srcId="{6B644EF3-8A6D-D944-A12A-1AEB87582849}" destId="{88EF99FA-36E0-C845-A605-585D88D9E504}" srcOrd="0" destOrd="0" presId="urn:microsoft.com/office/officeart/2016/7/layout/VerticalDownArrowProcess"/>
    <dgm:cxn modelId="{4F332410-C3D8-3A4B-B4AF-A5D98E8E33D9}" type="presParOf" srcId="{88EF99FA-36E0-C845-A605-585D88D9E504}" destId="{A803B72D-B3BD-EE43-838C-96D8E202732F}" srcOrd="0" destOrd="0" presId="urn:microsoft.com/office/officeart/2016/7/layout/VerticalDownArrowProcess"/>
    <dgm:cxn modelId="{7FE44EA5-D694-1C43-B750-D6668D9E7B28}" type="presParOf" srcId="{88EF99FA-36E0-C845-A605-585D88D9E504}" destId="{36C2EE38-7AD5-514E-B099-24931CBECB62}" srcOrd="1" destOrd="0" presId="urn:microsoft.com/office/officeart/2016/7/layout/VerticalDownArrowProcess"/>
    <dgm:cxn modelId="{6B387C6B-0DE9-4B46-B166-72E69525D385}" type="presParOf" srcId="{6B644EF3-8A6D-D944-A12A-1AEB87582849}" destId="{32B4EFDB-0A88-7E46-A383-4C5A22459BF5}" srcOrd="1" destOrd="0" presId="urn:microsoft.com/office/officeart/2016/7/layout/VerticalDownArrowProcess"/>
    <dgm:cxn modelId="{44830FB9-7740-5746-AA77-08E1BDBA450A}" type="presParOf" srcId="{6B644EF3-8A6D-D944-A12A-1AEB87582849}" destId="{88CA5D0F-66E4-0345-AD7A-D0A191FFF4EA}" srcOrd="2" destOrd="0" presId="urn:microsoft.com/office/officeart/2016/7/layout/VerticalDownArrowProcess"/>
    <dgm:cxn modelId="{FF7E0AC5-7848-F044-BA6C-9A90B07B6D6A}" type="presParOf" srcId="{88CA5D0F-66E4-0345-AD7A-D0A191FFF4EA}" destId="{503FC1D2-BC6D-5143-9BD6-569D1E8060EB}" srcOrd="0" destOrd="0" presId="urn:microsoft.com/office/officeart/2016/7/layout/VerticalDownArrowProcess"/>
    <dgm:cxn modelId="{404B2C47-DB45-EE44-BE4F-B53C3685B63C}" type="presParOf" srcId="{88CA5D0F-66E4-0345-AD7A-D0A191FFF4EA}" destId="{EDFE6CDF-F51C-4347-969D-F1FCB0CD1A99}" srcOrd="1" destOrd="0" presId="urn:microsoft.com/office/officeart/2016/7/layout/VerticalDownArrowProcess"/>
    <dgm:cxn modelId="{C68AD6FB-CB18-4541-9B53-258E82DB4216}" type="presParOf" srcId="{88CA5D0F-66E4-0345-AD7A-D0A191FFF4EA}" destId="{C8D68C8E-4D62-344A-AA7B-94B4F8502C85}"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92267-75A3-8B43-A1F7-330B102E88EE}">
      <dsp:nvSpPr>
        <dsp:cNvPr id="0" name=""/>
        <dsp:cNvSpPr/>
      </dsp:nvSpPr>
      <dsp:spPr>
        <a:xfrm>
          <a:off x="0" y="842448"/>
          <a:ext cx="4459287" cy="12190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6090" tIns="374904" rIns="34609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Copper necessary for green technology</a:t>
          </a:r>
        </a:p>
        <a:p>
          <a:pPr marL="171450" lvl="1" indent="-171450" algn="l" defTabSz="800100">
            <a:lnSpc>
              <a:spcPct val="90000"/>
            </a:lnSpc>
            <a:spcBef>
              <a:spcPct val="0"/>
            </a:spcBef>
            <a:spcAft>
              <a:spcPct val="15000"/>
            </a:spcAft>
            <a:buChar char="•"/>
          </a:pPr>
          <a:r>
            <a:rPr lang="en-US" sz="1800" kern="1200"/>
            <a:t>Upcoming copper shortage</a:t>
          </a:r>
        </a:p>
      </dsp:txBody>
      <dsp:txXfrm>
        <a:off x="0" y="842448"/>
        <a:ext cx="4459287" cy="1219050"/>
      </dsp:txXfrm>
    </dsp:sp>
    <dsp:sp modelId="{1F8CE84E-D2ED-E34B-A5F3-809F1560B8CD}">
      <dsp:nvSpPr>
        <dsp:cNvPr id="0" name=""/>
        <dsp:cNvSpPr/>
      </dsp:nvSpPr>
      <dsp:spPr>
        <a:xfrm>
          <a:off x="222964" y="576767"/>
          <a:ext cx="3121500" cy="5313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800100">
            <a:lnSpc>
              <a:spcPct val="90000"/>
            </a:lnSpc>
            <a:spcBef>
              <a:spcPct val="0"/>
            </a:spcBef>
            <a:spcAft>
              <a:spcPct val="35000"/>
            </a:spcAft>
            <a:buNone/>
          </a:pPr>
          <a:r>
            <a:rPr lang="en-US" sz="1800" kern="1200"/>
            <a:t>World pivoting to sustainable energy</a:t>
          </a:r>
        </a:p>
      </dsp:txBody>
      <dsp:txXfrm>
        <a:off x="248903" y="602706"/>
        <a:ext cx="3069622" cy="479482"/>
      </dsp:txXfrm>
    </dsp:sp>
    <dsp:sp modelId="{8506FCC8-22E5-3846-8E58-8731B94A9BEA}">
      <dsp:nvSpPr>
        <dsp:cNvPr id="0" name=""/>
        <dsp:cNvSpPr/>
      </dsp:nvSpPr>
      <dsp:spPr>
        <a:xfrm>
          <a:off x="0" y="2424378"/>
          <a:ext cx="4459287" cy="9639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6090" tIns="374904" rIns="346090"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Current copper production insufficient for need (Rapier, 2021)</a:t>
          </a:r>
        </a:p>
      </dsp:txBody>
      <dsp:txXfrm>
        <a:off x="0" y="2424378"/>
        <a:ext cx="4459287" cy="963900"/>
      </dsp:txXfrm>
    </dsp:sp>
    <dsp:sp modelId="{4FC83785-C243-164C-9C69-B024499FD87B}">
      <dsp:nvSpPr>
        <dsp:cNvPr id="0" name=""/>
        <dsp:cNvSpPr/>
      </dsp:nvSpPr>
      <dsp:spPr>
        <a:xfrm>
          <a:off x="222964" y="2158698"/>
          <a:ext cx="3121500" cy="5313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800100">
            <a:lnSpc>
              <a:spcPct val="90000"/>
            </a:lnSpc>
            <a:spcBef>
              <a:spcPct val="0"/>
            </a:spcBef>
            <a:spcAft>
              <a:spcPct val="35000"/>
            </a:spcAft>
            <a:buNone/>
          </a:pPr>
          <a:r>
            <a:rPr lang="en-US" sz="1800" kern="1200"/>
            <a:t>Mineral exploration necessary to locate new copper reserves</a:t>
          </a:r>
        </a:p>
      </dsp:txBody>
      <dsp:txXfrm>
        <a:off x="248903" y="2184637"/>
        <a:ext cx="306962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38C1-1F05-1B4A-8D3F-AAED66D61425}">
      <dsp:nvSpPr>
        <dsp:cNvPr id="0" name=""/>
        <dsp:cNvSpPr/>
      </dsp:nvSpPr>
      <dsp:spPr>
        <a:xfrm rot="5400000">
          <a:off x="3317134" y="-1022349"/>
          <a:ext cx="1382098" cy="3772408"/>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Lithology logging</a:t>
          </a:r>
        </a:p>
        <a:p>
          <a:pPr marL="342900" lvl="2" indent="-171450" algn="l" defTabSz="800100">
            <a:lnSpc>
              <a:spcPct val="90000"/>
            </a:lnSpc>
            <a:spcBef>
              <a:spcPct val="0"/>
            </a:spcBef>
            <a:spcAft>
              <a:spcPct val="15000"/>
            </a:spcAft>
            <a:buChar char="•"/>
          </a:pPr>
          <a:r>
            <a:rPr lang="en-US" sz="1800" kern="1200" dirty="0"/>
            <a:t>Subjective</a:t>
          </a:r>
        </a:p>
      </dsp:txBody>
      <dsp:txXfrm rot="-5400000">
        <a:off x="2121979" y="240274"/>
        <a:ext cx="3704940" cy="1247162"/>
      </dsp:txXfrm>
    </dsp:sp>
    <dsp:sp modelId="{3AB8AEC0-ABF0-784B-B245-93830B66C8E4}">
      <dsp:nvSpPr>
        <dsp:cNvPr id="0" name=""/>
        <dsp:cNvSpPr/>
      </dsp:nvSpPr>
      <dsp:spPr>
        <a:xfrm>
          <a:off x="0" y="43"/>
          <a:ext cx="2121979" cy="172762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Core drilling </a:t>
          </a:r>
        </a:p>
      </dsp:txBody>
      <dsp:txXfrm>
        <a:off x="84336" y="84379"/>
        <a:ext cx="1953307" cy="1558951"/>
      </dsp:txXfrm>
    </dsp:sp>
    <dsp:sp modelId="{0CFA0F84-27B9-0148-B347-ED390B7D8FB0}">
      <dsp:nvSpPr>
        <dsp:cNvPr id="0" name=""/>
        <dsp:cNvSpPr/>
      </dsp:nvSpPr>
      <dsp:spPr>
        <a:xfrm rot="5400000">
          <a:off x="3317134" y="791655"/>
          <a:ext cx="1382098" cy="3772408"/>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Traditional labs</a:t>
          </a:r>
        </a:p>
        <a:p>
          <a:pPr marL="342900" lvl="2" indent="-171450" algn="l" defTabSz="800100">
            <a:lnSpc>
              <a:spcPct val="90000"/>
            </a:lnSpc>
            <a:spcBef>
              <a:spcPct val="0"/>
            </a:spcBef>
            <a:spcAft>
              <a:spcPct val="15000"/>
            </a:spcAft>
            <a:buChar char="•"/>
          </a:pPr>
          <a:r>
            <a:rPr lang="en-US" sz="1800" kern="1200"/>
            <a:t>Slow </a:t>
          </a:r>
        </a:p>
        <a:p>
          <a:pPr marL="171450" lvl="1" indent="-171450" algn="l" defTabSz="800100">
            <a:lnSpc>
              <a:spcPct val="90000"/>
            </a:lnSpc>
            <a:spcBef>
              <a:spcPct val="0"/>
            </a:spcBef>
            <a:spcAft>
              <a:spcPct val="15000"/>
            </a:spcAft>
            <a:buChar char="•"/>
          </a:pPr>
          <a:r>
            <a:rPr lang="en-US" sz="1800" kern="1200"/>
            <a:t>Portable X-Ray Fluorescence (pXRF)</a:t>
          </a:r>
        </a:p>
        <a:p>
          <a:pPr marL="342900" lvl="2" indent="-171450" algn="l" defTabSz="800100">
            <a:lnSpc>
              <a:spcPct val="90000"/>
            </a:lnSpc>
            <a:spcBef>
              <a:spcPct val="0"/>
            </a:spcBef>
            <a:spcAft>
              <a:spcPct val="15000"/>
            </a:spcAft>
            <a:buChar char="•"/>
          </a:pPr>
          <a:r>
            <a:rPr lang="en-US" sz="1800" kern="1200"/>
            <a:t>Real-time</a:t>
          </a:r>
        </a:p>
      </dsp:txBody>
      <dsp:txXfrm rot="-5400000">
        <a:off x="2121979" y="2054278"/>
        <a:ext cx="3704940" cy="1247162"/>
      </dsp:txXfrm>
    </dsp:sp>
    <dsp:sp modelId="{4AC0F872-9656-A84A-8C53-B823F8F9D517}">
      <dsp:nvSpPr>
        <dsp:cNvPr id="0" name=""/>
        <dsp:cNvSpPr/>
      </dsp:nvSpPr>
      <dsp:spPr>
        <a:xfrm>
          <a:off x="0" y="1814047"/>
          <a:ext cx="2121979" cy="172762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Lithogeochemistry - process by which lithological units are characterized by their geochemical signatures (Pantazis, 1988)</a:t>
          </a:r>
        </a:p>
      </dsp:txBody>
      <dsp:txXfrm>
        <a:off x="84336" y="1898383"/>
        <a:ext cx="1953307" cy="1558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66DF-1804-4D58-AA01-6FF2F4E7CF88}">
      <dsp:nvSpPr>
        <dsp:cNvPr id="0" name=""/>
        <dsp:cNvSpPr/>
      </dsp:nvSpPr>
      <dsp:spPr>
        <a:xfrm>
          <a:off x="966280" y="777933"/>
          <a:ext cx="1033593" cy="1033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741C3A-811D-4504-90C4-559690D625AB}">
      <dsp:nvSpPr>
        <dsp:cNvPr id="0" name=""/>
        <dsp:cNvSpPr/>
      </dsp:nvSpPr>
      <dsp:spPr>
        <a:xfrm>
          <a:off x="6515" y="1898773"/>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SQL Server</a:t>
          </a:r>
        </a:p>
      </dsp:txBody>
      <dsp:txXfrm>
        <a:off x="6515" y="1898773"/>
        <a:ext cx="2953125" cy="442968"/>
      </dsp:txXfrm>
    </dsp:sp>
    <dsp:sp modelId="{F0916E25-1E16-461D-874C-050C85AA4C50}">
      <dsp:nvSpPr>
        <dsp:cNvPr id="0" name=""/>
        <dsp:cNvSpPr/>
      </dsp:nvSpPr>
      <dsp:spPr>
        <a:xfrm>
          <a:off x="6515" y="2382322"/>
          <a:ext cx="2953125" cy="42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Combine datasets into one</a:t>
          </a:r>
        </a:p>
      </dsp:txBody>
      <dsp:txXfrm>
        <a:off x="6515" y="2382322"/>
        <a:ext cx="2953125" cy="424594"/>
      </dsp:txXfrm>
    </dsp:sp>
    <dsp:sp modelId="{10FCB9CC-97B5-497B-B838-8D65B6CE614E}">
      <dsp:nvSpPr>
        <dsp:cNvPr id="0" name=""/>
        <dsp:cNvSpPr/>
      </dsp:nvSpPr>
      <dsp:spPr>
        <a:xfrm>
          <a:off x="4436202" y="777933"/>
          <a:ext cx="1033593" cy="1033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9F2678-F8EA-411B-B69D-50540E5EC5B9}">
      <dsp:nvSpPr>
        <dsp:cNvPr id="0" name=""/>
        <dsp:cNvSpPr/>
      </dsp:nvSpPr>
      <dsp:spPr>
        <a:xfrm>
          <a:off x="3476437" y="1898773"/>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dirty="0"/>
            <a:t>Orange</a:t>
          </a:r>
        </a:p>
      </dsp:txBody>
      <dsp:txXfrm>
        <a:off x="3476437" y="1898773"/>
        <a:ext cx="2953125" cy="442968"/>
      </dsp:txXfrm>
    </dsp:sp>
    <dsp:sp modelId="{BED4EFEA-81B3-44D6-B6BD-2A12D533EA90}">
      <dsp:nvSpPr>
        <dsp:cNvPr id="0" name=""/>
        <dsp:cNvSpPr/>
      </dsp:nvSpPr>
      <dsp:spPr>
        <a:xfrm>
          <a:off x="3476437" y="2382322"/>
          <a:ext cx="2953125" cy="42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Data exploration and descriptive statistics</a:t>
          </a:r>
        </a:p>
      </dsp:txBody>
      <dsp:txXfrm>
        <a:off x="3476437" y="2382322"/>
        <a:ext cx="2953125" cy="424594"/>
      </dsp:txXfrm>
    </dsp:sp>
    <dsp:sp modelId="{44A267A1-A9C7-4912-BE97-D8C9A57378DF}">
      <dsp:nvSpPr>
        <dsp:cNvPr id="0" name=""/>
        <dsp:cNvSpPr/>
      </dsp:nvSpPr>
      <dsp:spPr>
        <a:xfrm>
          <a:off x="7906124" y="777933"/>
          <a:ext cx="1033593" cy="1033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43513E-2441-4BE9-94F9-E98B4D40CD38}">
      <dsp:nvSpPr>
        <dsp:cNvPr id="0" name=""/>
        <dsp:cNvSpPr/>
      </dsp:nvSpPr>
      <dsp:spPr>
        <a:xfrm>
          <a:off x="6946358" y="1898773"/>
          <a:ext cx="2953125" cy="44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US" sz="3500" kern="1200"/>
            <a:t>Python</a:t>
          </a:r>
        </a:p>
      </dsp:txBody>
      <dsp:txXfrm>
        <a:off x="6946358" y="1898773"/>
        <a:ext cx="2953125" cy="442968"/>
      </dsp:txXfrm>
    </dsp:sp>
    <dsp:sp modelId="{86A6E34D-C92A-49A2-B5D0-A8D5707593F0}">
      <dsp:nvSpPr>
        <dsp:cNvPr id="0" name=""/>
        <dsp:cNvSpPr/>
      </dsp:nvSpPr>
      <dsp:spPr>
        <a:xfrm>
          <a:off x="6946358" y="2382322"/>
          <a:ext cx="2953125" cy="42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Random Forest</a:t>
          </a:r>
        </a:p>
      </dsp:txBody>
      <dsp:txXfrm>
        <a:off x="6946358" y="2382322"/>
        <a:ext cx="2953125" cy="4245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6993F-CACF-EE49-953C-D5D8EE4026D0}">
      <dsp:nvSpPr>
        <dsp:cNvPr id="0" name=""/>
        <dsp:cNvSpPr/>
      </dsp:nvSpPr>
      <dsp:spPr>
        <a:xfrm>
          <a:off x="0" y="429887"/>
          <a:ext cx="4459287" cy="352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034DA6-583C-8547-BB33-ECABA550AF49}">
      <dsp:nvSpPr>
        <dsp:cNvPr id="0" name=""/>
        <dsp:cNvSpPr/>
      </dsp:nvSpPr>
      <dsp:spPr>
        <a:xfrm>
          <a:off x="222964" y="223247"/>
          <a:ext cx="3121500" cy="41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622300">
            <a:lnSpc>
              <a:spcPct val="90000"/>
            </a:lnSpc>
            <a:spcBef>
              <a:spcPct val="0"/>
            </a:spcBef>
            <a:spcAft>
              <a:spcPct val="35000"/>
            </a:spcAft>
            <a:buNone/>
          </a:pPr>
          <a:r>
            <a:rPr lang="en-US" sz="1400" kern="1200" dirty="0"/>
            <a:t>Overall model accuracy of 96%</a:t>
          </a:r>
        </a:p>
      </dsp:txBody>
      <dsp:txXfrm>
        <a:off x="243139" y="243422"/>
        <a:ext cx="3081150" cy="372930"/>
      </dsp:txXfrm>
    </dsp:sp>
    <dsp:sp modelId="{F0B695AA-91AD-8646-9BC7-575653C70625}">
      <dsp:nvSpPr>
        <dsp:cNvPr id="0" name=""/>
        <dsp:cNvSpPr/>
      </dsp:nvSpPr>
      <dsp:spPr>
        <a:xfrm>
          <a:off x="0" y="1064928"/>
          <a:ext cx="4459287" cy="7717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6090" tIns="291592" rIns="34609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Deeper dive into model performance</a:t>
          </a:r>
        </a:p>
        <a:p>
          <a:pPr marL="228600" lvl="2" indent="-114300" algn="l" defTabSz="622300">
            <a:lnSpc>
              <a:spcPct val="90000"/>
            </a:lnSpc>
            <a:spcBef>
              <a:spcPct val="0"/>
            </a:spcBef>
            <a:spcAft>
              <a:spcPct val="15000"/>
            </a:spcAft>
            <a:buChar char="•"/>
          </a:pPr>
          <a:r>
            <a:rPr lang="en-US" sz="1400" kern="1200"/>
            <a:t>Combination of precision and recall</a:t>
          </a:r>
        </a:p>
      </dsp:txBody>
      <dsp:txXfrm>
        <a:off x="0" y="1064928"/>
        <a:ext cx="4459287" cy="771750"/>
      </dsp:txXfrm>
    </dsp:sp>
    <dsp:sp modelId="{5E69F142-1FE1-AF44-9C9C-5A255E5F3FFB}">
      <dsp:nvSpPr>
        <dsp:cNvPr id="0" name=""/>
        <dsp:cNvSpPr/>
      </dsp:nvSpPr>
      <dsp:spPr>
        <a:xfrm>
          <a:off x="222964" y="858288"/>
          <a:ext cx="3121500" cy="41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622300">
            <a:lnSpc>
              <a:spcPct val="90000"/>
            </a:lnSpc>
            <a:spcBef>
              <a:spcPct val="0"/>
            </a:spcBef>
            <a:spcAft>
              <a:spcPct val="35000"/>
            </a:spcAft>
            <a:buNone/>
          </a:pPr>
          <a:r>
            <a:rPr lang="en-US" sz="1400" kern="1200"/>
            <a:t>F1-Score</a:t>
          </a:r>
        </a:p>
      </dsp:txBody>
      <dsp:txXfrm>
        <a:off x="243139" y="878463"/>
        <a:ext cx="3081150" cy="372930"/>
      </dsp:txXfrm>
    </dsp:sp>
    <dsp:sp modelId="{57099859-BF11-7A41-B045-DA4CFF8D088F}">
      <dsp:nvSpPr>
        <dsp:cNvPr id="0" name=""/>
        <dsp:cNvSpPr/>
      </dsp:nvSpPr>
      <dsp:spPr>
        <a:xfrm>
          <a:off x="0" y="2118918"/>
          <a:ext cx="4459287" cy="352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C43200-84F9-8544-8891-A2C9F3C25E15}">
      <dsp:nvSpPr>
        <dsp:cNvPr id="0" name=""/>
        <dsp:cNvSpPr/>
      </dsp:nvSpPr>
      <dsp:spPr>
        <a:xfrm>
          <a:off x="222964" y="1912278"/>
          <a:ext cx="3121500" cy="41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622300">
            <a:lnSpc>
              <a:spcPct val="90000"/>
            </a:lnSpc>
            <a:spcBef>
              <a:spcPct val="0"/>
            </a:spcBef>
            <a:spcAft>
              <a:spcPct val="35000"/>
            </a:spcAft>
            <a:buNone/>
          </a:pPr>
          <a:r>
            <a:rPr lang="en-US" sz="1400" kern="1200"/>
            <a:t>Successful </a:t>
          </a:r>
          <a:r>
            <a:rPr lang="en-US" sz="1400" kern="1200">
              <a:sym typeface="Wingdings" panose="05000000000000000000" pitchFamily="2" charset="2"/>
            </a:rPr>
            <a:t></a:t>
          </a:r>
          <a:r>
            <a:rPr lang="en-US" sz="1400" kern="1200"/>
            <a:t> Basal conglomerate, gila conglomerate, oracle granite, porphry</a:t>
          </a:r>
        </a:p>
      </dsp:txBody>
      <dsp:txXfrm>
        <a:off x="243139" y="1932453"/>
        <a:ext cx="3081150" cy="372930"/>
      </dsp:txXfrm>
    </dsp:sp>
    <dsp:sp modelId="{F4447E61-9B12-BB42-8088-C8222FF8501B}">
      <dsp:nvSpPr>
        <dsp:cNvPr id="0" name=""/>
        <dsp:cNvSpPr/>
      </dsp:nvSpPr>
      <dsp:spPr>
        <a:xfrm>
          <a:off x="0" y="2753958"/>
          <a:ext cx="4459287" cy="352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C8A049-DC01-D243-B74E-E6843C7094FC}">
      <dsp:nvSpPr>
        <dsp:cNvPr id="0" name=""/>
        <dsp:cNvSpPr/>
      </dsp:nvSpPr>
      <dsp:spPr>
        <a:xfrm>
          <a:off x="222964" y="2547318"/>
          <a:ext cx="3121500" cy="41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622300">
            <a:lnSpc>
              <a:spcPct val="90000"/>
            </a:lnSpc>
            <a:spcBef>
              <a:spcPct val="0"/>
            </a:spcBef>
            <a:spcAft>
              <a:spcPct val="35000"/>
            </a:spcAft>
            <a:buNone/>
          </a:pPr>
          <a:r>
            <a:rPr lang="en-US" sz="1400" kern="1200"/>
            <a:t>Moderately Success </a:t>
          </a:r>
          <a:r>
            <a:rPr lang="en-US" sz="1400" kern="1200">
              <a:sym typeface="Wingdings" panose="05000000000000000000" pitchFamily="2" charset="2"/>
            </a:rPr>
            <a:t></a:t>
          </a:r>
          <a:r>
            <a:rPr lang="en-US" sz="1400" kern="1200"/>
            <a:t> Diorite</a:t>
          </a:r>
        </a:p>
      </dsp:txBody>
      <dsp:txXfrm>
        <a:off x="243139" y="2567493"/>
        <a:ext cx="3081150" cy="372930"/>
      </dsp:txXfrm>
    </dsp:sp>
    <dsp:sp modelId="{D117F1BE-FB48-0F42-9423-00D9D73931AF}">
      <dsp:nvSpPr>
        <dsp:cNvPr id="0" name=""/>
        <dsp:cNvSpPr/>
      </dsp:nvSpPr>
      <dsp:spPr>
        <a:xfrm>
          <a:off x="0" y="3388998"/>
          <a:ext cx="4459287" cy="352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4C8EEB-7D13-824A-9129-9E2920532899}">
      <dsp:nvSpPr>
        <dsp:cNvPr id="0" name=""/>
        <dsp:cNvSpPr/>
      </dsp:nvSpPr>
      <dsp:spPr>
        <a:xfrm>
          <a:off x="222964" y="3182358"/>
          <a:ext cx="3121500" cy="4132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985" tIns="0" rIns="117985" bIns="0" numCol="1" spcCol="1270" anchor="ctr" anchorCtr="0">
          <a:noAutofit/>
        </a:bodyPr>
        <a:lstStyle/>
        <a:p>
          <a:pPr marL="0" lvl="0" indent="0" algn="l" defTabSz="622300">
            <a:lnSpc>
              <a:spcPct val="90000"/>
            </a:lnSpc>
            <a:spcBef>
              <a:spcPct val="0"/>
            </a:spcBef>
            <a:spcAft>
              <a:spcPct val="35000"/>
            </a:spcAft>
            <a:buNone/>
          </a:pPr>
          <a:r>
            <a:rPr lang="en-US" sz="1400" kern="1200"/>
            <a:t>Model Failure </a:t>
          </a:r>
          <a:r>
            <a:rPr lang="en-US" sz="1400" kern="1200">
              <a:sym typeface="Wingdings" panose="05000000000000000000" pitchFamily="2" charset="2"/>
            </a:rPr>
            <a:t></a:t>
          </a:r>
          <a:r>
            <a:rPr lang="en-US" sz="1400" kern="1200"/>
            <a:t>Basalt, Diabase</a:t>
          </a:r>
        </a:p>
      </dsp:txBody>
      <dsp:txXfrm>
        <a:off x="243139" y="3202533"/>
        <a:ext cx="3081150"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6F603-C154-48DA-BA06-E4BB9B535F64}">
      <dsp:nvSpPr>
        <dsp:cNvPr id="0" name=""/>
        <dsp:cNvSpPr/>
      </dsp:nvSpPr>
      <dsp:spPr>
        <a:xfrm>
          <a:off x="894554" y="457"/>
          <a:ext cx="912498" cy="9124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F1F1D-B27E-4BAF-834D-B3C51652F890}">
      <dsp:nvSpPr>
        <dsp:cNvPr id="0" name=""/>
        <dsp:cNvSpPr/>
      </dsp:nvSpPr>
      <dsp:spPr>
        <a:xfrm>
          <a:off x="1089020" y="194924"/>
          <a:ext cx="523564" cy="523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D4401-9C1A-4353-B797-520E85FE13AF}">
      <dsp:nvSpPr>
        <dsp:cNvPr id="0" name=""/>
        <dsp:cNvSpPr/>
      </dsp:nvSpPr>
      <dsp:spPr>
        <a:xfrm>
          <a:off x="602853" y="1197176"/>
          <a:ext cx="1495898" cy="59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Regularly re-run forest with more data</a:t>
          </a:r>
        </a:p>
      </dsp:txBody>
      <dsp:txXfrm>
        <a:off x="602853" y="1197176"/>
        <a:ext cx="1495898" cy="598359"/>
      </dsp:txXfrm>
    </dsp:sp>
    <dsp:sp modelId="{66CE76B2-8496-4AE8-96E3-06F96F4B41DE}">
      <dsp:nvSpPr>
        <dsp:cNvPr id="0" name=""/>
        <dsp:cNvSpPr/>
      </dsp:nvSpPr>
      <dsp:spPr>
        <a:xfrm>
          <a:off x="2652234" y="457"/>
          <a:ext cx="912498" cy="9124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CB521-4726-423C-8AA6-3E49AF33B61B}">
      <dsp:nvSpPr>
        <dsp:cNvPr id="0" name=""/>
        <dsp:cNvSpPr/>
      </dsp:nvSpPr>
      <dsp:spPr>
        <a:xfrm>
          <a:off x="2846701" y="194924"/>
          <a:ext cx="523564" cy="523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83BC20-9106-4992-A3CD-51F8978615A9}">
      <dsp:nvSpPr>
        <dsp:cNvPr id="0" name=""/>
        <dsp:cNvSpPr/>
      </dsp:nvSpPr>
      <dsp:spPr>
        <a:xfrm>
          <a:off x="2360534" y="1197176"/>
          <a:ext cx="1495898" cy="59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Evaluate new model performance</a:t>
          </a:r>
        </a:p>
      </dsp:txBody>
      <dsp:txXfrm>
        <a:off x="2360534" y="1197176"/>
        <a:ext cx="1495898" cy="598359"/>
      </dsp:txXfrm>
    </dsp:sp>
    <dsp:sp modelId="{DC555F2E-AF72-4F88-B42E-DDAD95DE9067}">
      <dsp:nvSpPr>
        <dsp:cNvPr id="0" name=""/>
        <dsp:cNvSpPr/>
      </dsp:nvSpPr>
      <dsp:spPr>
        <a:xfrm>
          <a:off x="894554" y="2169510"/>
          <a:ext cx="912498" cy="9124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CA9D5-B102-4777-9483-32FDCA96826F}">
      <dsp:nvSpPr>
        <dsp:cNvPr id="0" name=""/>
        <dsp:cNvSpPr/>
      </dsp:nvSpPr>
      <dsp:spPr>
        <a:xfrm>
          <a:off x="1089020" y="2363977"/>
          <a:ext cx="523564" cy="523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03C8D2-3123-476C-8446-03B3BFE04C3A}">
      <dsp:nvSpPr>
        <dsp:cNvPr id="0" name=""/>
        <dsp:cNvSpPr/>
      </dsp:nvSpPr>
      <dsp:spPr>
        <a:xfrm>
          <a:off x="602853" y="3366229"/>
          <a:ext cx="1495898" cy="59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Update distribution plots</a:t>
          </a:r>
        </a:p>
      </dsp:txBody>
      <dsp:txXfrm>
        <a:off x="602853" y="3366229"/>
        <a:ext cx="1495898" cy="598359"/>
      </dsp:txXfrm>
    </dsp:sp>
    <dsp:sp modelId="{DE1912E0-5500-44D9-BCB2-35FEE9D9E986}">
      <dsp:nvSpPr>
        <dsp:cNvPr id="0" name=""/>
        <dsp:cNvSpPr/>
      </dsp:nvSpPr>
      <dsp:spPr>
        <a:xfrm>
          <a:off x="2652234" y="2169510"/>
          <a:ext cx="912498" cy="91249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09831-78CE-4995-9333-C5D825FC923F}">
      <dsp:nvSpPr>
        <dsp:cNvPr id="0" name=""/>
        <dsp:cNvSpPr/>
      </dsp:nvSpPr>
      <dsp:spPr>
        <a:xfrm>
          <a:off x="2846701" y="2363977"/>
          <a:ext cx="523564" cy="523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2C103-F5C0-4C79-8FEB-6DF412CCC734}">
      <dsp:nvSpPr>
        <dsp:cNvPr id="0" name=""/>
        <dsp:cNvSpPr/>
      </dsp:nvSpPr>
      <dsp:spPr>
        <a:xfrm>
          <a:off x="2360534" y="3366229"/>
          <a:ext cx="1495898" cy="598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Print and Laminate for field use</a:t>
          </a:r>
        </a:p>
      </dsp:txBody>
      <dsp:txXfrm>
        <a:off x="2360534" y="3366229"/>
        <a:ext cx="1495898" cy="5983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3B72D-B3BD-EE43-838C-96D8E202732F}">
      <dsp:nvSpPr>
        <dsp:cNvPr id="0" name=""/>
        <dsp:cNvSpPr/>
      </dsp:nvSpPr>
      <dsp:spPr>
        <a:xfrm>
          <a:off x="0" y="2415553"/>
          <a:ext cx="1574074" cy="1584864"/>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948" tIns="128016" rIns="111948" bIns="128016" numCol="1" spcCol="1270" anchor="ctr" anchorCtr="0">
          <a:noAutofit/>
        </a:bodyPr>
        <a:lstStyle/>
        <a:p>
          <a:pPr marL="0" lvl="0" indent="0" algn="ctr" defTabSz="800100">
            <a:lnSpc>
              <a:spcPct val="90000"/>
            </a:lnSpc>
            <a:spcBef>
              <a:spcPct val="0"/>
            </a:spcBef>
            <a:spcAft>
              <a:spcPct val="35000"/>
            </a:spcAft>
            <a:buNone/>
          </a:pPr>
          <a:r>
            <a:rPr lang="en-US" sz="1800" kern="1200"/>
            <a:t>Many elements contained few quantitative responses</a:t>
          </a:r>
        </a:p>
      </dsp:txBody>
      <dsp:txXfrm>
        <a:off x="0" y="2415553"/>
        <a:ext cx="1574074" cy="1584864"/>
      </dsp:txXfrm>
    </dsp:sp>
    <dsp:sp modelId="{36C2EE38-7AD5-514E-B099-24931CBECB62}">
      <dsp:nvSpPr>
        <dsp:cNvPr id="0" name=""/>
        <dsp:cNvSpPr/>
      </dsp:nvSpPr>
      <dsp:spPr>
        <a:xfrm>
          <a:off x="1574074" y="2415553"/>
          <a:ext cx="4722222" cy="1584864"/>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789" tIns="228600" rIns="95789" bIns="228600" numCol="1" spcCol="1270" anchor="ctr" anchorCtr="0">
          <a:noAutofit/>
        </a:bodyPr>
        <a:lstStyle/>
        <a:p>
          <a:pPr marL="0" lvl="0" indent="0" algn="l" defTabSz="800100">
            <a:lnSpc>
              <a:spcPct val="90000"/>
            </a:lnSpc>
            <a:spcBef>
              <a:spcPct val="0"/>
            </a:spcBef>
            <a:spcAft>
              <a:spcPct val="35000"/>
            </a:spcAft>
            <a:buNone/>
          </a:pPr>
          <a:r>
            <a:rPr lang="en-US" sz="1800" kern="1200"/>
            <a:t>Removed elements</a:t>
          </a:r>
        </a:p>
        <a:p>
          <a:pPr marL="0" lvl="0" indent="0" algn="l" defTabSz="800100">
            <a:lnSpc>
              <a:spcPct val="90000"/>
            </a:lnSpc>
            <a:spcBef>
              <a:spcPct val="0"/>
            </a:spcBef>
            <a:spcAft>
              <a:spcPct val="35000"/>
            </a:spcAft>
            <a:buNone/>
          </a:pPr>
          <a:r>
            <a:rPr lang="en-US" sz="1800" kern="1200"/>
            <a:t>Removed entries with out complete data</a:t>
          </a:r>
        </a:p>
      </dsp:txBody>
      <dsp:txXfrm>
        <a:off x="1574074" y="2415553"/>
        <a:ext cx="4722222" cy="1584864"/>
      </dsp:txXfrm>
    </dsp:sp>
    <dsp:sp modelId="{EDFE6CDF-F51C-4347-969D-F1FCB0CD1A99}">
      <dsp:nvSpPr>
        <dsp:cNvPr id="0" name=""/>
        <dsp:cNvSpPr/>
      </dsp:nvSpPr>
      <dsp:spPr>
        <a:xfrm rot="10800000">
          <a:off x="0" y="1804"/>
          <a:ext cx="1574074" cy="2437521"/>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948" tIns="128016" rIns="111948" bIns="128016" numCol="1" spcCol="1270" anchor="ctr" anchorCtr="0">
          <a:noAutofit/>
        </a:bodyPr>
        <a:lstStyle/>
        <a:p>
          <a:pPr marL="0" lvl="0" indent="0" algn="ctr" defTabSz="800100">
            <a:lnSpc>
              <a:spcPct val="90000"/>
            </a:lnSpc>
            <a:spcBef>
              <a:spcPct val="0"/>
            </a:spcBef>
            <a:spcAft>
              <a:spcPct val="35000"/>
            </a:spcAft>
            <a:buNone/>
          </a:pPr>
          <a:r>
            <a:rPr lang="en-US" sz="1800" kern="1200"/>
            <a:t>Only one drill hole scanned</a:t>
          </a:r>
        </a:p>
      </dsp:txBody>
      <dsp:txXfrm rot="-10800000">
        <a:off x="0" y="1804"/>
        <a:ext cx="1574074" cy="1584388"/>
      </dsp:txXfrm>
    </dsp:sp>
    <dsp:sp modelId="{C8D68C8E-4D62-344A-AA7B-94B4F8502C85}">
      <dsp:nvSpPr>
        <dsp:cNvPr id="0" name=""/>
        <dsp:cNvSpPr/>
      </dsp:nvSpPr>
      <dsp:spPr>
        <a:xfrm>
          <a:off x="1574074" y="1804"/>
          <a:ext cx="4722222" cy="1584388"/>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789" tIns="228600" rIns="95789" bIns="228600" numCol="1" spcCol="1270" anchor="ctr" anchorCtr="0">
          <a:noAutofit/>
        </a:bodyPr>
        <a:lstStyle/>
        <a:p>
          <a:pPr marL="0" lvl="0" indent="0" algn="l" defTabSz="800100">
            <a:lnSpc>
              <a:spcPct val="90000"/>
            </a:lnSpc>
            <a:spcBef>
              <a:spcPct val="0"/>
            </a:spcBef>
            <a:spcAft>
              <a:spcPct val="35000"/>
            </a:spcAft>
            <a:buNone/>
          </a:pPr>
          <a:r>
            <a:rPr lang="en-US" sz="1800" kern="1200"/>
            <a:t>Disproportionate data set</a:t>
          </a:r>
        </a:p>
      </dsp:txBody>
      <dsp:txXfrm>
        <a:off x="1574074" y="1804"/>
        <a:ext cx="4722222" cy="158438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2-11-06T17:16:23.214"/>
    </inkml:context>
    <inkml:brush xml:id="br0">
      <inkml:brushProperty name="width" value="0.05292" units="cm"/>
      <inkml:brushProperty name="height" value="0.05292" units="cm"/>
      <inkml:brushProperty name="color" value="#FF0000"/>
    </inkml:brush>
  </inkml:definitions>
  <iact:action type="add" startTime="20653">
    <iact:property name="dataType"/>
    <iact:actionData xml:id="d0">
      <inkml:trace xmlns:inkml="http://www.w3.org/2003/InkML" xml:id="stk0" contextRef="#ctx0" brushRef="#br0">31774 7832 24575 0,'60'0'0'18,"-3"0"0"0,1 0 0 0,2 0 0 0,-25-5 0 0,0 0 0 1,25 2 0-1,-2-8 0 0,-32 11 0 0,5 0 0 0,-28 0 0 1,7 0 0-1,-10-20 0 0,42 14 0 0,-31-15 0 0,41 21 0 1,-29 0 0-1,14 0 0 0,-11 0 0 0,-5 21 0 0,-21-15 0 1,0 14 0-1,0 12 0 0,0-24 0 0,0 44 0 0,0-36 0 1,0 28 0-1,0-18 0 0,0 19 0 0,11-9 0 0,-9 22 0 1,9-9 0-1,-11-2 0 0,0 19 0 0,0-35 0 0,0 34 0 1,21-18 0-1,-16 3 0 0,16 8 0 0,-21-22 0 0,0-12 0 1,21 7 0-1,-16-5 0 0,16 11 0 0,-21 18 0 0,10-16 0 1,-8-6 0-1,-1 2 0 0,9 14 0 0,-10 9 0 0,0-22 0 1,21-12 0-1,-16 7 0 0,16-25 0 0,-21 14 0 0,0 1 0 1,0-15 0-1,0 25 0 0,0-8 0 0,0-7 0 0,-21 5 0 1,16-21 0-1,-16 0 0 0,11 0 0 0,7 0 0 0,-7 0 0 1,-32 0 0-1,0 0 0 0,7 10 0 0,-1 1 0 0,-11-6 0 1,3 16 0-1,28-21 0 0,-5 0 0 0,21 0 0 0,-31 0 0 1,23 0 0-1,-44 0 0 0,26 0 0 0,0 0 0 0,-6 0 0 1,30 0 0-1,-30 0 0 0,27 0 0 0,-16 0 0 0,21 0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440FE71-8EEF-7D40-9CD4-AA0762B0B238}"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A9D0D-9CA9-B048-8CDA-5F7BF771114B}" type="slidenum">
              <a:rPr lang="en-US" smtClean="0"/>
              <a:t>‹#›</a:t>
            </a:fld>
            <a:endParaRPr lang="en-US"/>
          </a:p>
        </p:txBody>
      </p:sp>
    </p:spTree>
    <p:extLst>
      <p:ext uri="{BB962C8B-B14F-4D97-AF65-F5344CB8AC3E}">
        <p14:creationId xmlns:p14="http://schemas.microsoft.com/office/powerpoint/2010/main" val="3949974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Denise Robinson, and today I will present to you a lithogeochemistry project where we examined if XRF data can be used in conjunction with a random forest to predict lithology units.</a:t>
            </a:r>
          </a:p>
        </p:txBody>
      </p:sp>
      <p:sp>
        <p:nvSpPr>
          <p:cNvPr id="4" name="Slide Number Placeholder 3"/>
          <p:cNvSpPr>
            <a:spLocks noGrp="1"/>
          </p:cNvSpPr>
          <p:nvPr>
            <p:ph type="sldNum" sz="quarter" idx="5"/>
          </p:nvPr>
        </p:nvSpPr>
        <p:spPr/>
        <p:txBody>
          <a:bodyPr/>
          <a:lstStyle/>
          <a:p>
            <a:fld id="{A5AA9D0D-9CA9-B048-8CDA-5F7BF771114B}" type="slidenum">
              <a:rPr lang="en-US" smtClean="0"/>
              <a:t>1</a:t>
            </a:fld>
            <a:endParaRPr lang="en-US"/>
          </a:p>
        </p:txBody>
      </p:sp>
    </p:spTree>
    <p:extLst>
      <p:ext uri="{BB962C8B-B14F-4D97-AF65-F5344CB8AC3E}">
        <p14:creationId xmlns:p14="http://schemas.microsoft.com/office/powerpoint/2010/main" val="2702771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confusion matrix is simply another way to examine how well our model performed. We can clearly see along the diagonal line, which are the cells where the predicted values and true values are the same. For example, if we look at oracle granite, we can see that 99% of the oracle granite was predicted, oracle granite was the correct or true label. The higher numbers in the diagonal, the better our model did at predicting the appropriate lithology label. This corresponds to the precision column on the previous slide.</a:t>
            </a:r>
          </a:p>
          <a:p>
            <a:endParaRPr lang="en-US" dirty="0"/>
          </a:p>
          <a:p>
            <a:r>
              <a:rPr lang="en-US" dirty="0"/>
              <a:t>The confusion matrix also illustrates where basalt, diabase and diorite all had instances where the predicted value was granite. This is possibly a consequence of our extremely disproportionate dataset, where oracle granite comprised of 75% of the entire dataset.</a:t>
            </a:r>
          </a:p>
        </p:txBody>
      </p:sp>
      <p:sp>
        <p:nvSpPr>
          <p:cNvPr id="4" name="Slide Number Placeholder 3"/>
          <p:cNvSpPr>
            <a:spLocks noGrp="1"/>
          </p:cNvSpPr>
          <p:nvPr>
            <p:ph type="sldNum" sz="quarter" idx="5"/>
          </p:nvPr>
        </p:nvSpPr>
        <p:spPr/>
        <p:txBody>
          <a:bodyPr/>
          <a:lstStyle/>
          <a:p>
            <a:fld id="{A5AA9D0D-9CA9-B048-8CDA-5F7BF771114B}" type="slidenum">
              <a:rPr lang="en-US" smtClean="0"/>
              <a:t>10</a:t>
            </a:fld>
            <a:endParaRPr lang="en-US"/>
          </a:p>
        </p:txBody>
      </p:sp>
    </p:spTree>
    <p:extLst>
      <p:ext uri="{BB962C8B-B14F-4D97-AF65-F5344CB8AC3E}">
        <p14:creationId xmlns:p14="http://schemas.microsoft.com/office/powerpoint/2010/main" val="247683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test our null hypothesis, which states all predictor variables will have an impact on the final model, we produced this feature importance chart using the Scikit library. The feature importance indicates the relative importance of each variable (Brownlee, 2020). For our purposes, a feature with an importance greater than zero was be considered as part of the final model, thus we fail to reject our null hypothesis.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four most important elements from our dataset were titanium, iron, copper and strontium. The means that these four elements are the most useful when determining the lithology unit, so the geologists can narrow their focus when using an XRF in the field.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11</a:t>
            </a:fld>
            <a:endParaRPr lang="en-US"/>
          </a:p>
        </p:txBody>
      </p:sp>
    </p:spTree>
    <p:extLst>
      <p:ext uri="{BB962C8B-B14F-4D97-AF65-F5344CB8AC3E}">
        <p14:creationId xmlns:p14="http://schemas.microsoft.com/office/powerpoint/2010/main" val="385390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Arguably, the most important part of a predictive analytics project is deployment. We recommend the random forest be re-run systematically as more XRF and more lithology logging data becomes available. The model will continue to refine as more data is added.</a:t>
            </a:r>
          </a:p>
          <a:p>
            <a:endParaRPr lang="en-US" dirty="0"/>
          </a:p>
          <a:p>
            <a:r>
              <a:rPr lang="en-US" dirty="0"/>
              <a:t>Until such time that the model can be deployed in a field setting, we aim to provide geologists with tools to help them correctly identify lithologies. Since we know titanium is the most important element when classifying the lithologies, we created a distribution plot of titanium grouped by lithology. These plots act as useful visualizations for the loggers to quickly see how the elements plot across different lithologies. These can also act as guides to determine if lithologies were logged incorrectly. For example, Most of the titanium for the oracle granite is clustered in a range of about 1200 ppm plus or minus about 725, yet we can clearly see a rock logged as an oracle granite with extremely high titanium</a:t>
            </a:r>
          </a:p>
        </p:txBody>
      </p:sp>
      <p:sp>
        <p:nvSpPr>
          <p:cNvPr id="4" name="Slide Number Placeholder 3"/>
          <p:cNvSpPr>
            <a:spLocks noGrp="1"/>
          </p:cNvSpPr>
          <p:nvPr>
            <p:ph type="sldNum" sz="quarter" idx="5"/>
          </p:nvPr>
        </p:nvSpPr>
        <p:spPr/>
        <p:txBody>
          <a:bodyPr/>
          <a:lstStyle/>
          <a:p>
            <a:fld id="{A5AA9D0D-9CA9-B048-8CDA-5F7BF771114B}" type="slidenum">
              <a:rPr lang="en-US" smtClean="0"/>
              <a:t>12</a:t>
            </a:fld>
            <a:endParaRPr lang="en-US"/>
          </a:p>
        </p:txBody>
      </p:sp>
    </p:spTree>
    <p:extLst>
      <p:ext uri="{BB962C8B-B14F-4D97-AF65-F5344CB8AC3E}">
        <p14:creationId xmlns:p14="http://schemas.microsoft.com/office/powerpoint/2010/main" val="135819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limitation was lack of data. At the time of this project, only one drill hole had been scanned for continuous XRF. More drill holes and more instances of lithology logging and XRF data to feed into the random forest would be extremely useful to build a more robust model. Another limitation was the the XRF data itself. Many of the elements contained NDs or no data. Because the detection limits for scan are different, it  would have introduced biased and errors into the data if we had simply set the NDs to a specific number, so we ended removing scans that contained NDs.</a:t>
            </a:r>
          </a:p>
        </p:txBody>
      </p:sp>
      <p:sp>
        <p:nvSpPr>
          <p:cNvPr id="4" name="Slide Number Placeholder 3"/>
          <p:cNvSpPr>
            <a:spLocks noGrp="1"/>
          </p:cNvSpPr>
          <p:nvPr>
            <p:ph type="sldNum" sz="quarter" idx="5"/>
          </p:nvPr>
        </p:nvSpPr>
        <p:spPr/>
        <p:txBody>
          <a:bodyPr/>
          <a:lstStyle/>
          <a:p>
            <a:fld id="{A5AA9D0D-9CA9-B048-8CDA-5F7BF771114B}" type="slidenum">
              <a:rPr lang="en-US" smtClean="0"/>
              <a:t>13</a:t>
            </a:fld>
            <a:endParaRPr lang="en-US"/>
          </a:p>
        </p:txBody>
      </p:sp>
    </p:spTree>
    <p:extLst>
      <p:ext uri="{BB962C8B-B14F-4D97-AF65-F5344CB8AC3E}">
        <p14:creationId xmlns:p14="http://schemas.microsoft.com/office/powerpoint/2010/main" val="636937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Lithology logging is essential to mineral exploration, but tends to be subjective by nature. We demonstrated that the use of rapid geochemical results produced using a XRF unit in conjunction with a random forest machine learning algorithm is an effective technique to add objectivity to the lithologic logging of a copper porphyry deposit in Arizona. We discussed the background, objectives, dataset, methods, findings, limitations and deployment options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14</a:t>
            </a:fld>
            <a:endParaRPr lang="en-US"/>
          </a:p>
        </p:txBody>
      </p:sp>
    </p:spTree>
    <p:extLst>
      <p:ext uri="{BB962C8B-B14F-4D97-AF65-F5344CB8AC3E}">
        <p14:creationId xmlns:p14="http://schemas.microsoft.com/office/powerpoint/2010/main" val="313625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15</a:t>
            </a:fld>
            <a:endParaRPr lang="en-US"/>
          </a:p>
        </p:txBody>
      </p:sp>
    </p:spTree>
    <p:extLst>
      <p:ext uri="{BB962C8B-B14F-4D97-AF65-F5344CB8AC3E}">
        <p14:creationId xmlns:p14="http://schemas.microsoft.com/office/powerpoint/2010/main" val="345574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the project background, the objectives and hypotheses that drove the project, as well as the dataset and methods used. Finally, we will discuss the findings, project limitations, and the best way to deploy such a project in a real setting.</a:t>
            </a:r>
          </a:p>
        </p:txBody>
      </p:sp>
      <p:sp>
        <p:nvSpPr>
          <p:cNvPr id="4" name="Slide Number Placeholder 3"/>
          <p:cNvSpPr>
            <a:spLocks noGrp="1"/>
          </p:cNvSpPr>
          <p:nvPr>
            <p:ph type="sldNum" sz="quarter" idx="5"/>
          </p:nvPr>
        </p:nvSpPr>
        <p:spPr/>
        <p:txBody>
          <a:bodyPr/>
          <a:lstStyle/>
          <a:p>
            <a:fld id="{A5AA9D0D-9CA9-B048-8CDA-5F7BF771114B}" type="slidenum">
              <a:rPr lang="en-US" smtClean="0"/>
              <a:t>2</a:t>
            </a:fld>
            <a:endParaRPr lang="en-US"/>
          </a:p>
        </p:txBody>
      </p:sp>
    </p:spTree>
    <p:extLst>
      <p:ext uri="{BB962C8B-B14F-4D97-AF65-F5344CB8AC3E}">
        <p14:creationId xmlns:p14="http://schemas.microsoft.com/office/powerpoint/2010/main" val="373137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As the world pivots to more sustainable energy, so too must the technologies adapt to a cleaner footprint. Greener technologies must still be manufactured using resources found on earth. Copper, which has both high thermal and conductive properties, is one of the most widely used elements for the development of such tools (Visual Capitalist, 2021). For example, Rapier (2021) reports that each megawatt of energy produced in an offshore windfarm requires 9.6 metric tons of copper, while solar panels need 5 metric tons of copper per MW produced. Not only is copper critical, but the world is currently facing a copper deficit. As such, the discovery and extraction of copper has become a high priority for the renewable energy sector.</a:t>
            </a:r>
          </a:p>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3</a:t>
            </a:fld>
            <a:endParaRPr lang="en-US"/>
          </a:p>
        </p:txBody>
      </p:sp>
    </p:spTree>
    <p:extLst>
      <p:ext uri="{BB962C8B-B14F-4D97-AF65-F5344CB8AC3E}">
        <p14:creationId xmlns:p14="http://schemas.microsoft.com/office/powerpoint/2010/main" val="4011206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Core drilling is the process by which intact cylinders of rock are extracted. Once the rock is out of the ground, geologists must perform lithology logging on it. Lithology logging is when geologists assign specific rock units to specific intervals based on the core. Lithology logs are especially important as they can be used spatially to assist in formulating 3D representations of the geology underground. Lithology logging is a critical part of mineral exploration. </a:t>
            </a:r>
            <a:r>
              <a:rPr lang="en-US" sz="1200" dirty="0">
                <a:effectLst/>
                <a:latin typeface="Times New Roman" panose="02020603050405020304" pitchFamily="18" charset="0"/>
                <a:ea typeface="Calibri" panose="020F0502020204030204" pitchFamily="34" charset="0"/>
              </a:rPr>
              <a:t>For a process so critical to the understanding of a project and geologic occurrences, inconsistencies and subjectivism are often displayed in logging between geologists (</a:t>
            </a:r>
            <a:r>
              <a:rPr lang="en-US" sz="1200" dirty="0" err="1">
                <a:effectLst/>
                <a:latin typeface="Times New Roman" panose="02020603050405020304" pitchFamily="18" charset="0"/>
                <a:ea typeface="Calibri" panose="020F0502020204030204" pitchFamily="34" charset="0"/>
              </a:rPr>
              <a:t>Gazley</a:t>
            </a:r>
            <a:r>
              <a:rPr lang="en-US" sz="1200" dirty="0">
                <a:effectLst/>
                <a:latin typeface="Times New Roman" panose="02020603050405020304" pitchFamily="18" charset="0"/>
                <a:ea typeface="Calibri" panose="020F0502020204030204" pitchFamily="34" charset="0"/>
              </a:rPr>
              <a:t> et al., 2014). Additionally, it’s often difficult to determine and track such inconsistencies. </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Lithogeochemistry is one of the methods deployed to add a level of objectivity to logging.  Typically,</a:t>
            </a:r>
            <a:r>
              <a:rPr lang="en-US" sz="1200" dirty="0">
                <a:effectLst/>
                <a:latin typeface="Calibri" panose="020F0502020204030204" pitchFamily="34" charset="0"/>
                <a:ea typeface="Calibri" panose="020F0502020204030204" pitchFamily="34" charset="0"/>
                <a:cs typeface="Times New Roman" panose="02020603050405020304" pitchFamily="18" charset="0"/>
              </a:rPr>
              <a:t> to obtain the geochemical composition of surface, samples must be split, crushed, and pulverized before being analyzed. The sample preparation process often causes a long lead time between sample collection and actual data acquisition.</a:t>
            </a:r>
            <a:r>
              <a:rPr lang="en-US" sz="1200" dirty="0">
                <a:effectLst/>
              </a:rPr>
              <a:t> The use of a portable x-ray fluorescence (</a:t>
            </a:r>
            <a:r>
              <a:rPr lang="en-US" sz="1200" dirty="0" err="1">
                <a:effectLst/>
              </a:rPr>
              <a:t>pXRF</a:t>
            </a:r>
            <a:r>
              <a:rPr lang="en-US" sz="1200" dirty="0">
                <a:effectLst/>
              </a:rPr>
              <a:t>) device provides near real-time chemical compositions by bombarding a substance with x-rays and analyzing the energy and intensity of photos emitted from the substance </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Mihut</a:t>
            </a:r>
            <a:r>
              <a:rPr lang="en-US" sz="1200" dirty="0">
                <a:effectLst/>
                <a:latin typeface="Calibri" panose="020F0502020204030204" pitchFamily="34" charset="0"/>
                <a:ea typeface="Calibri" panose="020F0502020204030204" pitchFamily="34" charset="0"/>
                <a:cs typeface="Times New Roman" panose="02020603050405020304" pitchFamily="18" charset="0"/>
              </a:rPr>
              <a:t> &amp;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Ianasi</a:t>
            </a:r>
            <a:r>
              <a:rPr lang="en-US" sz="1200" dirty="0">
                <a:effectLst/>
                <a:latin typeface="Calibri" panose="020F0502020204030204" pitchFamily="34" charset="0"/>
                <a:ea typeface="Calibri" panose="020F0502020204030204" pitchFamily="34" charset="0"/>
                <a:cs typeface="Times New Roman" panose="02020603050405020304" pitchFamily="18" charset="0"/>
              </a:rPr>
              <a:t>, 2021). </a:t>
            </a:r>
            <a:endParaRPr lang="en-US" sz="1200" dirty="0"/>
          </a:p>
        </p:txBody>
      </p:sp>
      <p:sp>
        <p:nvSpPr>
          <p:cNvPr id="4" name="Slide Number Placeholder 3"/>
          <p:cNvSpPr>
            <a:spLocks noGrp="1"/>
          </p:cNvSpPr>
          <p:nvPr>
            <p:ph type="sldNum" sz="quarter" idx="5"/>
          </p:nvPr>
        </p:nvSpPr>
        <p:spPr/>
        <p:txBody>
          <a:bodyPr/>
          <a:lstStyle/>
          <a:p>
            <a:fld id="{A5AA9D0D-9CA9-B048-8CDA-5F7BF771114B}" type="slidenum">
              <a:rPr lang="en-US" smtClean="0"/>
              <a:t>4</a:t>
            </a:fld>
            <a:endParaRPr lang="en-US"/>
          </a:p>
        </p:txBody>
      </p:sp>
    </p:spTree>
    <p:extLst>
      <p:ext uri="{BB962C8B-B14F-4D97-AF65-F5344CB8AC3E}">
        <p14:creationId xmlns:p14="http://schemas.microsoft.com/office/powerpoint/2010/main" val="383018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Lithological logging is one of the most important aspects of mineral exploration. Logging of exploration materials such as core or rock chips directly impacts the project. Understanding of the subsurface geology and structures paint the picture of the geologic history responsible for the area. Subsequently, this knowledge can lead geologists to refine exploration targets and gain more understanding of where the minerals in question may exist underground.</a:t>
            </a:r>
          </a:p>
          <a:p>
            <a:pPr marL="0" marR="0" indent="457200">
              <a:lnSpc>
                <a:spcPct val="100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r>
              <a:rPr lang="en-US" sz="1200" dirty="0">
                <a:effectLst/>
                <a:latin typeface="Times New Roman" panose="02020603050405020304" pitchFamily="18" charset="0"/>
                <a:ea typeface="Calibri" panose="020F0502020204030204" pitchFamily="34" charset="0"/>
              </a:rPr>
              <a:t>That said, there are usually multiple geologists responsible for logging at any given project. For a process so critical to the understanding of a project and geologic occurrences, inconsistencies and subjectivism are often displayed in logging between geologists (</a:t>
            </a:r>
            <a:r>
              <a:rPr lang="en-US" sz="1200" dirty="0" err="1">
                <a:effectLst/>
                <a:latin typeface="Times New Roman" panose="02020603050405020304" pitchFamily="18" charset="0"/>
                <a:ea typeface="Calibri" panose="020F0502020204030204" pitchFamily="34" charset="0"/>
              </a:rPr>
              <a:t>Gazley</a:t>
            </a:r>
            <a:r>
              <a:rPr lang="en-US" sz="1200" dirty="0">
                <a:effectLst/>
                <a:latin typeface="Times New Roman" panose="02020603050405020304" pitchFamily="18" charset="0"/>
                <a:ea typeface="Calibri" panose="020F0502020204030204" pitchFamily="34" charset="0"/>
              </a:rPr>
              <a:t> et al., 2014). Additionally, from a data perspective, it’s difficult to determine and track such inconsistencies. It is therefore important to incorporate objective classification methods to the lithology logging, such as utilizing the portable x-ray fluorescence (</a:t>
            </a:r>
            <a:r>
              <a:rPr lang="en-US" sz="1200" dirty="0" err="1">
                <a:effectLst/>
                <a:latin typeface="Times New Roman" panose="02020603050405020304" pitchFamily="18" charset="0"/>
                <a:ea typeface="Calibri" panose="020F0502020204030204" pitchFamily="34" charset="0"/>
              </a:rPr>
              <a:t>pXRF</a:t>
            </a:r>
            <a:r>
              <a:rPr lang="en-US" sz="1200" dirty="0">
                <a:effectLst/>
                <a:latin typeface="Times New Roman" panose="02020603050405020304" pitchFamily="18" charset="0"/>
                <a:ea typeface="Calibri" panose="020F0502020204030204" pitchFamily="34" charset="0"/>
              </a:rPr>
              <a:t>) device.</a:t>
            </a:r>
            <a:r>
              <a:rPr lang="en-US" sz="1200"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Can a combination of heavy and light elements provided by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readings every ten centimeters be used to accurately categorize the lithology unit of a copper porphyry deposit located in Arizona, United States? The heavy elements for this project consist of copper (Cu), rubidium (Rb), and strontium (Sr). The light elements include aluminum (Al), silicon (Si), sulfur (S), potassium (K), calcium (Ca), titanium (</a:t>
            </a:r>
            <a:r>
              <a:rPr lang="en-US" sz="1200" dirty="0" err="1">
                <a:effectLst/>
                <a:latin typeface="Times New Roman" panose="02020603050405020304" pitchFamily="18" charset="0"/>
                <a:ea typeface="Calibri" panose="020F0502020204030204" pitchFamily="34" charset="0"/>
                <a:cs typeface="Times New Roman" panose="02020603050405020304" pitchFamily="18" charset="0"/>
              </a:rPr>
              <a:t>Ti</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manganese (Mn), and iron (Fe).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1200" dirty="0"/>
          </a:p>
          <a:p>
            <a:pPr>
              <a:lnSpc>
                <a:spcPct val="100000"/>
              </a:lnSpc>
            </a:pPr>
            <a:r>
              <a:rPr lang="en-US" sz="1200" dirty="0"/>
              <a:t>Our null hypothesis states that all elements have an impact on the final model and our alternative states that all elements do not have an impact on the final model. For the purposes of our project, impact will be defined has a feature importance of greater than zero.</a:t>
            </a:r>
          </a:p>
        </p:txBody>
      </p:sp>
      <p:sp>
        <p:nvSpPr>
          <p:cNvPr id="4" name="Slide Number Placeholder 3"/>
          <p:cNvSpPr>
            <a:spLocks noGrp="1"/>
          </p:cNvSpPr>
          <p:nvPr>
            <p:ph type="sldNum" sz="quarter" idx="5"/>
          </p:nvPr>
        </p:nvSpPr>
        <p:spPr/>
        <p:txBody>
          <a:bodyPr/>
          <a:lstStyle/>
          <a:p>
            <a:fld id="{A5AA9D0D-9CA9-B048-8CDA-5F7BF771114B}" type="slidenum">
              <a:rPr lang="en-US" smtClean="0"/>
              <a:t>5</a:t>
            </a:fld>
            <a:endParaRPr lang="en-US"/>
          </a:p>
        </p:txBody>
      </p:sp>
    </p:spTree>
    <p:extLst>
      <p:ext uri="{BB962C8B-B14F-4D97-AF65-F5344CB8AC3E}">
        <p14:creationId xmlns:p14="http://schemas.microsoft.com/office/powerpoint/2010/main" val="352871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was collected and processed by the Center for Advanced Subsurface Earth Resource Models (CASERM), which is a research consortium comprised of the Colorado School of Mines and Virginia Tech (CASERM, 2022a). Separate datasets (heavy and light elements) were provided. These data were delivered separately, as they were scanned using different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device settings. Specifically, the light elements were collected using 15 kV and 24 mA, while the heavy elements were gathered using 40 kV and 8 mA using a silver (Ag) anode x-ray tube in a helium atmosphere (CASERM, 2022b). As part of the transformation process the heavy and light elements were combined into a single data set, the join id was created by concatenating the hole number with the ‘from’ and ‘to’ columns. Only intervals that occurred in both datasets were considered. Further, some of the elements contained a significant number of ND or not detectable values. Again, as part of data transformation, these elements were removed from the data. Of the remaining elements, any samples containing any ND values were also removed. This process was completed to ensure only readily detectable elements would be considered for the predictive model. The final dataset contains the following elements: Al, Si, S, K, Ca,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Mn, Fe, Cu, Rb, and Sr.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lithology logging was completed on site in Arizona by an experienced geologist. To combine the lithology log with the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the interval values (from and to) were used. Only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readings that occurred completely with in a lithology unit interval were included. In other words, if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pXRF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value crossed a lithology break, it was excluded from the final data. The final dataset had 3917 entries.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6</a:t>
            </a:fld>
            <a:endParaRPr lang="en-US"/>
          </a:p>
        </p:txBody>
      </p:sp>
    </p:spTree>
    <p:extLst>
      <p:ext uri="{BB962C8B-B14F-4D97-AF65-F5344CB8AC3E}">
        <p14:creationId xmlns:p14="http://schemas.microsoft.com/office/powerpoint/2010/main" val="3704975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SQL Server was used to join the datasets into a single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analyze the data two main programs were deployed: Orange, an open source data visualization tool and  PyCharm, a python graphical user interface (GUI).Descriptive statistics were calculated for each of the independent variables, in this case, the separate elements using the Orange. This process provided insights into the distributions and possible outliers of each element. For actual data analysis and modeling, </a:t>
            </a:r>
            <a:r>
              <a:rPr lang="en-US" sz="1800" dirty="0" err="1">
                <a:effectLst/>
                <a:latin typeface="Times New Roman" panose="02020603050405020304" pitchFamily="18" charset="0"/>
                <a:ea typeface="Times New Roman" panose="02020603050405020304" pitchFamily="18" charset="0"/>
              </a:rPr>
              <a:t>Pycharm</a:t>
            </a:r>
            <a:r>
              <a:rPr lang="en-US" sz="1800" dirty="0">
                <a:effectLst/>
                <a:latin typeface="Times New Roman" panose="02020603050405020304" pitchFamily="18" charset="0"/>
                <a:ea typeface="Times New Roman" panose="02020603050405020304" pitchFamily="18" charset="0"/>
              </a:rPr>
              <a:t> and python libraries were used. First, the data was partitioned into 70% for training data and 30% into a test set. The model used for this project was a random forest. Random forests are supervised machine learning ensemble classifiers (Provost et al., 2017) (</a:t>
            </a:r>
            <a:r>
              <a:rPr lang="en-US" sz="1800" dirty="0" err="1">
                <a:effectLst/>
                <a:latin typeface="Times New Roman" panose="02020603050405020304" pitchFamily="18" charset="0"/>
                <a:ea typeface="Times New Roman" panose="02020603050405020304" pitchFamily="18" charset="0"/>
              </a:rPr>
              <a:t>Yiu</a:t>
            </a:r>
            <a:r>
              <a:rPr lang="en-US" sz="1800" dirty="0">
                <a:effectLst/>
                <a:latin typeface="Times New Roman" panose="02020603050405020304" pitchFamily="18" charset="0"/>
                <a:ea typeface="Times New Roman" panose="02020603050405020304" pitchFamily="18" charset="0"/>
              </a:rPr>
              <a:t>, 2019).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Random forests are considered ensemble classifiers as they combine many decision trees into a single model, which leads to less overfitting. In this case, our random forest combined the effects of 500 decision trees. Random forests have also been previously proven as successful models to use for lithology classifications based on </a:t>
            </a:r>
            <a:r>
              <a:rPr lang="en-US" sz="1800" dirty="0" err="1">
                <a:effectLst/>
                <a:latin typeface="Times New Roman" panose="02020603050405020304" pitchFamily="18" charset="0"/>
                <a:ea typeface="Times New Roman" panose="02020603050405020304" pitchFamily="18" charset="0"/>
              </a:rPr>
              <a:t>pXRF</a:t>
            </a:r>
            <a:r>
              <a:rPr lang="en-US" sz="1800" dirty="0">
                <a:effectLst/>
                <a:latin typeface="Times New Roman" panose="02020603050405020304" pitchFamily="18" charset="0"/>
                <a:ea typeface="Times New Roman" panose="02020603050405020304" pitchFamily="18" charset="0"/>
              </a:rPr>
              <a:t> data (Trott et al, 2022). To assess the results of the model, the final accuracy percentage and a confusion matrix were used. Finally, to evaluate the null hypothesis, we will determine if all independent variables exist with in the final classification model.</a:t>
            </a:r>
          </a:p>
          <a:p>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7</a:t>
            </a:fld>
            <a:endParaRPr lang="en-US"/>
          </a:p>
        </p:txBody>
      </p:sp>
    </p:spTree>
    <p:extLst>
      <p:ext uri="{BB962C8B-B14F-4D97-AF65-F5344CB8AC3E}">
        <p14:creationId xmlns:p14="http://schemas.microsoft.com/office/powerpoint/2010/main" val="122357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This bar chart clearly illustrates the skewness of the data. Oracle Granite comprises the vast majority of the dataset with 75% of the total data set having been logged as Oracle Granite. With some model types, such disproportionality among the target variables could affect the performance of a machine learning model, but random forests are considered appropriate algorithms in this case as they are ensemble models and use numerous individual classification trees (Zhang, 2015).</a:t>
            </a:r>
            <a:r>
              <a:rPr lang="en-US" dirty="0">
                <a:effectLst/>
              </a:rPr>
              <a:t> </a:t>
            </a:r>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8</a:t>
            </a:fld>
            <a:endParaRPr lang="en-US"/>
          </a:p>
        </p:txBody>
      </p:sp>
    </p:spTree>
    <p:extLst>
      <p:ext uri="{BB962C8B-B14F-4D97-AF65-F5344CB8AC3E}">
        <p14:creationId xmlns:p14="http://schemas.microsoft.com/office/powerpoint/2010/main" val="313515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Our model had an overall accuracy of 96%. The model performed well with some lithology units and poorly with others. If we view the classification report, we can see that basalt and diabase both had very few instances tested by the random forest with four and two, respectively. This is a direct consequence of our small dataset and highly skewed classification variables. Further, based on the f-1 score, which takes both precision and recall into consideration, the model performed well for the basal conglomerate, </a:t>
            </a:r>
            <a:r>
              <a:rPr lang="en-US" sz="1800" dirty="0" err="1">
                <a:effectLst/>
                <a:latin typeface="Times New Roman" panose="02020603050405020304" pitchFamily="18" charset="0"/>
                <a:ea typeface="Calibri" panose="020F0502020204030204" pitchFamily="34" charset="0"/>
              </a:rPr>
              <a:t>gila</a:t>
            </a:r>
            <a:r>
              <a:rPr lang="en-US" sz="1800" dirty="0">
                <a:effectLst/>
                <a:latin typeface="Times New Roman" panose="02020603050405020304" pitchFamily="18" charset="0"/>
                <a:ea typeface="Calibri" panose="020F0502020204030204" pitchFamily="34" charset="0"/>
              </a:rPr>
              <a:t> conglomerate, oracle granite, and porphyry units. It performed moderately at classifying diorite, and it failed to classify basalt or diabase. Basalt and diabase did not have enough test instances to be considered adequately tested. </a:t>
            </a:r>
            <a:endParaRPr lang="en-US" dirty="0"/>
          </a:p>
        </p:txBody>
      </p:sp>
      <p:sp>
        <p:nvSpPr>
          <p:cNvPr id="4" name="Slide Number Placeholder 3"/>
          <p:cNvSpPr>
            <a:spLocks noGrp="1"/>
          </p:cNvSpPr>
          <p:nvPr>
            <p:ph type="sldNum" sz="quarter" idx="5"/>
          </p:nvPr>
        </p:nvSpPr>
        <p:spPr/>
        <p:txBody>
          <a:bodyPr/>
          <a:lstStyle/>
          <a:p>
            <a:fld id="{A5AA9D0D-9CA9-B048-8CDA-5F7BF771114B}" type="slidenum">
              <a:rPr lang="en-US" smtClean="0"/>
              <a:t>9</a:t>
            </a:fld>
            <a:endParaRPr lang="en-US"/>
          </a:p>
        </p:txBody>
      </p:sp>
    </p:spTree>
    <p:extLst>
      <p:ext uri="{BB962C8B-B14F-4D97-AF65-F5344CB8AC3E}">
        <p14:creationId xmlns:p14="http://schemas.microsoft.com/office/powerpoint/2010/main" val="3199351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11/6/22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jpeg"/><Relationship Id="rId7" Type="http://schemas.openxmlformats.org/officeDocument/2006/relationships/diagramQuickStyle" Target="../diagrams/quickStyle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7.png"/><Relationship Id="rId4" Type="http://schemas.openxmlformats.org/officeDocument/2006/relationships/image" Target="../media/image2.png"/><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hyperlink" Target="https://escholarship.org/content/qt7mc0k1v8/qt7mc0k1v8_noSplash_68fe9a60ebefb849e7eb26b341d072b0.pdf" TargetMode="External"/><Relationship Id="rId3" Type="http://schemas.openxmlformats.org/officeDocument/2006/relationships/hyperlink" Target="https://machinelearningmastery.com/calculate-feature-importance-with-python/" TargetMode="External"/><Relationship Id="rId7" Type="http://schemas.openxmlformats.org/officeDocument/2006/relationships/hyperlink" Target="https://towardsdatascience.com/understanding-random-forest-58381e0602d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doi.org/10.1016/j.acags.2022.100090" TargetMode="External"/><Relationship Id="rId5" Type="http://schemas.openxmlformats.org/officeDocument/2006/relationships/hyperlink" Target="https://doi.org/10.1002/2016GL070709" TargetMode="External"/><Relationship Id="rId4" Type="http://schemas.openxmlformats.org/officeDocument/2006/relationships/hyperlink" Target="https://doi.org/10.1016/j.gexplo.2014.03.01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jpg"/><Relationship Id="rId4" Type="http://schemas.openxmlformats.org/officeDocument/2006/relationships/image" Target="../media/image2.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jpe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microsoft.com/office/2011/relationships/inkAction" Target="../ink/inkAction1.xml"/><Relationship Id="rId5" Type="http://schemas.openxmlformats.org/officeDocument/2006/relationships/diagramData" Target="../diagrams/data4.xml"/><Relationship Id="rId10" Type="http://schemas.openxmlformats.org/officeDocument/2006/relationships/image" Target="../media/image15.png"/><Relationship Id="rId4" Type="http://schemas.openxmlformats.org/officeDocument/2006/relationships/image" Target="../media/image2.png"/><Relationship Id="rId9" Type="http://schemas.microsoft.com/office/2007/relationships/diagramDrawing" Target="../diagrams/drawing4.xml"/><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614432-46FD-4B63-8194-64F233F94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7D43E06-E0E9-45FB-9DD8-4513BF040A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2" name="Rectangle 5">
              <a:extLst>
                <a:ext uri="{FF2B5EF4-FFF2-40B4-BE49-F238E27FC236}">
                  <a16:creationId xmlns:a16="http://schemas.microsoft.com/office/drawing/2014/main" id="{BC31D834-B127-4A66-A0A9-2956DB0766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AEB45F0E-3639-41ED-99CC-CCA38D61D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7">
              <a:extLst>
                <a:ext uri="{FF2B5EF4-FFF2-40B4-BE49-F238E27FC236}">
                  <a16:creationId xmlns:a16="http://schemas.microsoft.com/office/drawing/2014/main" id="{5302B214-0D24-40CA-BFB4-CF38694B0D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Rectangle 8">
              <a:extLst>
                <a:ext uri="{FF2B5EF4-FFF2-40B4-BE49-F238E27FC236}">
                  <a16:creationId xmlns:a16="http://schemas.microsoft.com/office/drawing/2014/main" id="{BB18DCBD-D74A-40C8-B325-B49FC52BA28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2CFFDAE-C576-45A9-8D6F-3FF8F2EAF5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0">
              <a:extLst>
                <a:ext uri="{FF2B5EF4-FFF2-40B4-BE49-F238E27FC236}">
                  <a16:creationId xmlns:a16="http://schemas.microsoft.com/office/drawing/2014/main" id="{382510FF-8736-4655-A749-972F90D8B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1">
              <a:extLst>
                <a:ext uri="{FF2B5EF4-FFF2-40B4-BE49-F238E27FC236}">
                  <a16:creationId xmlns:a16="http://schemas.microsoft.com/office/drawing/2014/main" id="{302B8B45-64D1-4E5D-BBCC-AB578EC64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2">
              <a:extLst>
                <a:ext uri="{FF2B5EF4-FFF2-40B4-BE49-F238E27FC236}">
                  <a16:creationId xmlns:a16="http://schemas.microsoft.com/office/drawing/2014/main" id="{C63FCB23-1A4C-4B0E-991C-1E1AD04759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3">
              <a:extLst>
                <a:ext uri="{FF2B5EF4-FFF2-40B4-BE49-F238E27FC236}">
                  <a16:creationId xmlns:a16="http://schemas.microsoft.com/office/drawing/2014/main" id="{49B472C6-502A-452F-857D-3007E7519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4">
              <a:extLst>
                <a:ext uri="{FF2B5EF4-FFF2-40B4-BE49-F238E27FC236}">
                  <a16:creationId xmlns:a16="http://schemas.microsoft.com/office/drawing/2014/main" id="{1887487B-9617-48BB-BC6E-2E095DDB7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5">
              <a:extLst>
                <a:ext uri="{FF2B5EF4-FFF2-40B4-BE49-F238E27FC236}">
                  <a16:creationId xmlns:a16="http://schemas.microsoft.com/office/drawing/2014/main" id="{8CCC40D8-3574-4709-B597-0C9EB8AC97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6">
              <a:extLst>
                <a:ext uri="{FF2B5EF4-FFF2-40B4-BE49-F238E27FC236}">
                  <a16:creationId xmlns:a16="http://schemas.microsoft.com/office/drawing/2014/main" id="{5C2DE696-C0F1-4470-AA20-1B185DFE0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7">
              <a:extLst>
                <a:ext uri="{FF2B5EF4-FFF2-40B4-BE49-F238E27FC236}">
                  <a16:creationId xmlns:a16="http://schemas.microsoft.com/office/drawing/2014/main" id="{3044BF69-E88A-4FE6-A7C7-E6222C39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8">
              <a:extLst>
                <a:ext uri="{FF2B5EF4-FFF2-40B4-BE49-F238E27FC236}">
                  <a16:creationId xmlns:a16="http://schemas.microsoft.com/office/drawing/2014/main" id="{87F8C68F-552A-4831-87FC-D45485F782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9">
              <a:extLst>
                <a:ext uri="{FF2B5EF4-FFF2-40B4-BE49-F238E27FC236}">
                  <a16:creationId xmlns:a16="http://schemas.microsoft.com/office/drawing/2014/main" id="{439F4E03-58CC-4C01-B28D-4B4B5A6C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20">
              <a:extLst>
                <a:ext uri="{FF2B5EF4-FFF2-40B4-BE49-F238E27FC236}">
                  <a16:creationId xmlns:a16="http://schemas.microsoft.com/office/drawing/2014/main" id="{638B9EF8-62E2-409B-A243-493F3008A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21">
              <a:extLst>
                <a:ext uri="{FF2B5EF4-FFF2-40B4-BE49-F238E27FC236}">
                  <a16:creationId xmlns:a16="http://schemas.microsoft.com/office/drawing/2014/main" id="{BF251EFD-0032-41FD-A617-D4F06953E0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22">
              <a:extLst>
                <a:ext uri="{FF2B5EF4-FFF2-40B4-BE49-F238E27FC236}">
                  <a16:creationId xmlns:a16="http://schemas.microsoft.com/office/drawing/2014/main" id="{3DF212F4-57CD-4E08-BC1F-CA81C516C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3">
              <a:extLst>
                <a:ext uri="{FF2B5EF4-FFF2-40B4-BE49-F238E27FC236}">
                  <a16:creationId xmlns:a16="http://schemas.microsoft.com/office/drawing/2014/main" id="{6C8506A9-98D5-4346-BA53-7BE67D7D0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4">
              <a:extLst>
                <a:ext uri="{FF2B5EF4-FFF2-40B4-BE49-F238E27FC236}">
                  <a16:creationId xmlns:a16="http://schemas.microsoft.com/office/drawing/2014/main" id="{7D36D3DC-4B56-4591-B3CB-20F2A8E08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5">
              <a:extLst>
                <a:ext uri="{FF2B5EF4-FFF2-40B4-BE49-F238E27FC236}">
                  <a16:creationId xmlns:a16="http://schemas.microsoft.com/office/drawing/2014/main" id="{19C17C52-3CF4-4CB1-93B0-D71E838B5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6">
              <a:extLst>
                <a:ext uri="{FF2B5EF4-FFF2-40B4-BE49-F238E27FC236}">
                  <a16:creationId xmlns:a16="http://schemas.microsoft.com/office/drawing/2014/main" id="{F723AE18-264F-4AA7-88D7-83570E326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7">
              <a:extLst>
                <a:ext uri="{FF2B5EF4-FFF2-40B4-BE49-F238E27FC236}">
                  <a16:creationId xmlns:a16="http://schemas.microsoft.com/office/drawing/2014/main" id="{4CCF1D1F-3F13-4891-8139-ADA1CD8DD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8">
              <a:extLst>
                <a:ext uri="{FF2B5EF4-FFF2-40B4-BE49-F238E27FC236}">
                  <a16:creationId xmlns:a16="http://schemas.microsoft.com/office/drawing/2014/main" id="{78BFA10C-74DF-41B4-8E08-50CC82B7A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9">
              <a:extLst>
                <a:ext uri="{FF2B5EF4-FFF2-40B4-BE49-F238E27FC236}">
                  <a16:creationId xmlns:a16="http://schemas.microsoft.com/office/drawing/2014/main" id="{DFCDD40B-D4BD-4091-9EE8-869FF64F0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0">
              <a:extLst>
                <a:ext uri="{FF2B5EF4-FFF2-40B4-BE49-F238E27FC236}">
                  <a16:creationId xmlns:a16="http://schemas.microsoft.com/office/drawing/2014/main" id="{C795EC66-071B-4C40-934A-C3AB55649B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1">
              <a:extLst>
                <a:ext uri="{FF2B5EF4-FFF2-40B4-BE49-F238E27FC236}">
                  <a16:creationId xmlns:a16="http://schemas.microsoft.com/office/drawing/2014/main" id="{4DFDE558-A234-4BD5-A26C-99870882F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2">
              <a:extLst>
                <a:ext uri="{FF2B5EF4-FFF2-40B4-BE49-F238E27FC236}">
                  <a16:creationId xmlns:a16="http://schemas.microsoft.com/office/drawing/2014/main" id="{0A007A33-7683-48EB-9714-ADEDDC1DB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0" name="Rectangle 33">
              <a:extLst>
                <a:ext uri="{FF2B5EF4-FFF2-40B4-BE49-F238E27FC236}">
                  <a16:creationId xmlns:a16="http://schemas.microsoft.com/office/drawing/2014/main" id="{EC290698-D471-4505-B43E-87EEFB3619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8B75059B-DDB3-4BDF-9AE6-D9A4A5ED43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5">
              <a:extLst>
                <a:ext uri="{FF2B5EF4-FFF2-40B4-BE49-F238E27FC236}">
                  <a16:creationId xmlns:a16="http://schemas.microsoft.com/office/drawing/2014/main" id="{81B849DB-E967-4042-B061-AD30AB05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6">
              <a:extLst>
                <a:ext uri="{FF2B5EF4-FFF2-40B4-BE49-F238E27FC236}">
                  <a16:creationId xmlns:a16="http://schemas.microsoft.com/office/drawing/2014/main" id="{E8E1D58B-C2EE-4DAC-BC7D-ABC55F5C3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7">
              <a:extLst>
                <a:ext uri="{FF2B5EF4-FFF2-40B4-BE49-F238E27FC236}">
                  <a16:creationId xmlns:a16="http://schemas.microsoft.com/office/drawing/2014/main" id="{7D867EE2-CC64-459F-B1FD-5770B0C85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8">
              <a:extLst>
                <a:ext uri="{FF2B5EF4-FFF2-40B4-BE49-F238E27FC236}">
                  <a16:creationId xmlns:a16="http://schemas.microsoft.com/office/drawing/2014/main" id="{96DBF1BF-0F1A-4646-B493-2C210BF91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9">
              <a:extLst>
                <a:ext uri="{FF2B5EF4-FFF2-40B4-BE49-F238E27FC236}">
                  <a16:creationId xmlns:a16="http://schemas.microsoft.com/office/drawing/2014/main" id="{C14EBC57-DC59-4BAB-BFEF-5E2A17202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40">
              <a:extLst>
                <a:ext uri="{FF2B5EF4-FFF2-40B4-BE49-F238E27FC236}">
                  <a16:creationId xmlns:a16="http://schemas.microsoft.com/office/drawing/2014/main" id="{05A2794A-7B60-4B1F-B43C-C08F51C667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41">
              <a:extLst>
                <a:ext uri="{FF2B5EF4-FFF2-40B4-BE49-F238E27FC236}">
                  <a16:creationId xmlns:a16="http://schemas.microsoft.com/office/drawing/2014/main" id="{3394CF13-32C3-4BE9-AA6D-DF8F825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42">
              <a:extLst>
                <a:ext uri="{FF2B5EF4-FFF2-40B4-BE49-F238E27FC236}">
                  <a16:creationId xmlns:a16="http://schemas.microsoft.com/office/drawing/2014/main" id="{2E4C0BA3-1B29-4D8C-9E6E-CDAFF7C95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43">
              <a:extLst>
                <a:ext uri="{FF2B5EF4-FFF2-40B4-BE49-F238E27FC236}">
                  <a16:creationId xmlns:a16="http://schemas.microsoft.com/office/drawing/2014/main" id="{A8623A34-11DB-4490-AF5D-26513AD50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Freeform 44">
              <a:extLst>
                <a:ext uri="{FF2B5EF4-FFF2-40B4-BE49-F238E27FC236}">
                  <a16:creationId xmlns:a16="http://schemas.microsoft.com/office/drawing/2014/main" id="{AA01C5BF-55D0-406B-9447-9E6323AB46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2" name="Rectangle 45">
              <a:extLst>
                <a:ext uri="{FF2B5EF4-FFF2-40B4-BE49-F238E27FC236}">
                  <a16:creationId xmlns:a16="http://schemas.microsoft.com/office/drawing/2014/main" id="{592233FB-D11D-40BB-B825-D67497779C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3FD97EB1-F159-4021-B498-18ED5AD9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4" name="Freeform 47">
              <a:extLst>
                <a:ext uri="{FF2B5EF4-FFF2-40B4-BE49-F238E27FC236}">
                  <a16:creationId xmlns:a16="http://schemas.microsoft.com/office/drawing/2014/main" id="{663683DC-3029-493D-AC2E-B6475D4CA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5" name="Freeform 48">
              <a:extLst>
                <a:ext uri="{FF2B5EF4-FFF2-40B4-BE49-F238E27FC236}">
                  <a16:creationId xmlns:a16="http://schemas.microsoft.com/office/drawing/2014/main" id="{B8D533F2-4DD0-47E4-B6F4-FE1DC5257F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6" name="Freeform 49">
              <a:extLst>
                <a:ext uri="{FF2B5EF4-FFF2-40B4-BE49-F238E27FC236}">
                  <a16:creationId xmlns:a16="http://schemas.microsoft.com/office/drawing/2014/main" id="{ECD96B65-7D14-4D80-A430-882ADD9B3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7" name="Freeform 50">
              <a:extLst>
                <a:ext uri="{FF2B5EF4-FFF2-40B4-BE49-F238E27FC236}">
                  <a16:creationId xmlns:a16="http://schemas.microsoft.com/office/drawing/2014/main" id="{7CF501C3-E940-4890-B417-54DB8EB62C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8" name="Freeform 51">
              <a:extLst>
                <a:ext uri="{FF2B5EF4-FFF2-40B4-BE49-F238E27FC236}">
                  <a16:creationId xmlns:a16="http://schemas.microsoft.com/office/drawing/2014/main" id="{DDDA19B3-D841-4B23-A0DA-8CDD36BFF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9" name="Freeform 52">
              <a:extLst>
                <a:ext uri="{FF2B5EF4-FFF2-40B4-BE49-F238E27FC236}">
                  <a16:creationId xmlns:a16="http://schemas.microsoft.com/office/drawing/2014/main" id="{1AE5B2C0-5A75-4732-9DC8-EC0562E3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0" name="Freeform 53">
              <a:extLst>
                <a:ext uri="{FF2B5EF4-FFF2-40B4-BE49-F238E27FC236}">
                  <a16:creationId xmlns:a16="http://schemas.microsoft.com/office/drawing/2014/main" id="{BBDD5730-79D7-4521-BC7B-26C613C92A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 name="Freeform 54">
              <a:extLst>
                <a:ext uri="{FF2B5EF4-FFF2-40B4-BE49-F238E27FC236}">
                  <a16:creationId xmlns:a16="http://schemas.microsoft.com/office/drawing/2014/main" id="{9A5C68A3-07A7-49FF-B29A-04E350105B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 name="Freeform 55">
              <a:extLst>
                <a:ext uri="{FF2B5EF4-FFF2-40B4-BE49-F238E27FC236}">
                  <a16:creationId xmlns:a16="http://schemas.microsoft.com/office/drawing/2014/main" id="{E615EBAF-955F-4294-99EB-922C7A400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3" name="Freeform 56">
              <a:extLst>
                <a:ext uri="{FF2B5EF4-FFF2-40B4-BE49-F238E27FC236}">
                  <a16:creationId xmlns:a16="http://schemas.microsoft.com/office/drawing/2014/main" id="{B1592F83-EF32-4C0A-993A-2B6AC8186E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4" name="Freeform 57">
              <a:extLst>
                <a:ext uri="{FF2B5EF4-FFF2-40B4-BE49-F238E27FC236}">
                  <a16:creationId xmlns:a16="http://schemas.microsoft.com/office/drawing/2014/main" id="{F1C4D2B1-55D6-4040-AE4D-F7C5D326F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5" name="Freeform 58">
              <a:extLst>
                <a:ext uri="{FF2B5EF4-FFF2-40B4-BE49-F238E27FC236}">
                  <a16:creationId xmlns:a16="http://schemas.microsoft.com/office/drawing/2014/main" id="{DC7DBDFF-6BF3-41F0-A002-44B913CDC9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pic>
        <p:nvPicPr>
          <p:cNvPr id="67" name="Picture 2">
            <a:extLst>
              <a:ext uri="{FF2B5EF4-FFF2-40B4-BE49-F238E27FC236}">
                <a16:creationId xmlns:a16="http://schemas.microsoft.com/office/drawing/2014/main" id="{0B0BC616-AF73-491B-AACB-A8C3A548B6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74C88AC7-A22E-7D5D-2CE3-3E19D59FA1CF}"/>
              </a:ext>
            </a:extLst>
          </p:cNvPr>
          <p:cNvSpPr>
            <a:spLocks noGrp="1"/>
          </p:cNvSpPr>
          <p:nvPr>
            <p:ph type="ctrTitle"/>
          </p:nvPr>
        </p:nvSpPr>
        <p:spPr>
          <a:xfrm>
            <a:off x="6580635" y="1113282"/>
            <a:ext cx="4966332" cy="2396681"/>
          </a:xfrm>
        </p:spPr>
        <p:txBody>
          <a:bodyPr>
            <a:normAutofit/>
          </a:bodyPr>
          <a:lstStyle/>
          <a:p>
            <a:r>
              <a:rPr lang="en-US" sz="4100" dirty="0">
                <a:solidFill>
                  <a:srgbClr val="FFFFFF"/>
                </a:solidFill>
              </a:rPr>
              <a:t>Lithogeochemistry</a:t>
            </a:r>
          </a:p>
        </p:txBody>
      </p:sp>
      <p:sp>
        <p:nvSpPr>
          <p:cNvPr id="3" name="Subtitle 2">
            <a:extLst>
              <a:ext uri="{FF2B5EF4-FFF2-40B4-BE49-F238E27FC236}">
                <a16:creationId xmlns:a16="http://schemas.microsoft.com/office/drawing/2014/main" id="{83039493-DDE7-0BB6-6C24-BE307BD4A0FD}"/>
              </a:ext>
            </a:extLst>
          </p:cNvPr>
          <p:cNvSpPr>
            <a:spLocks noGrp="1"/>
          </p:cNvSpPr>
          <p:nvPr>
            <p:ph type="subTitle" idx="1"/>
          </p:nvPr>
        </p:nvSpPr>
        <p:spPr>
          <a:xfrm>
            <a:off x="6580634" y="3602038"/>
            <a:ext cx="4966333" cy="2052720"/>
          </a:xfrm>
        </p:spPr>
        <p:txBody>
          <a:bodyPr>
            <a:normAutofit/>
          </a:bodyPr>
          <a:lstStyle/>
          <a:p>
            <a:r>
              <a:rPr lang="en-US" dirty="0">
                <a:solidFill>
                  <a:schemeClr val="bg2"/>
                </a:solidFill>
              </a:rPr>
              <a:t>Random forest applied to XRF data to predict lithology unit </a:t>
            </a:r>
          </a:p>
        </p:txBody>
      </p:sp>
      <p:sp useBgFill="1">
        <p:nvSpPr>
          <p:cNvPr id="69" name="Round Diagonal Corner Rectangle 6">
            <a:extLst>
              <a:ext uri="{FF2B5EF4-FFF2-40B4-BE49-F238E27FC236}">
                <a16:creationId xmlns:a16="http://schemas.microsoft.com/office/drawing/2014/main" id="{7C914900-562F-42A1-9E63-CD117E0CA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amera 3">
            <a:extLst>
              <a:ext uri="{FF2B5EF4-FFF2-40B4-BE49-F238E27FC236}">
                <a16:creationId xmlns:a16="http://schemas.microsoft.com/office/drawing/2014/main" id="{1BD24E75-5111-781E-F055-F8EC84C894C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124347" y="2118338"/>
            <a:ext cx="4635583" cy="2613833"/>
          </a:xfrm>
          <a:prstGeom prst="rect">
            <a:avLst/>
          </a:prstGeom>
        </p:spPr>
      </p:pic>
    </p:spTree>
    <p:extLst>
      <p:ext uri="{BB962C8B-B14F-4D97-AF65-F5344CB8AC3E}">
        <p14:creationId xmlns:p14="http://schemas.microsoft.com/office/powerpoint/2010/main" val="1346125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118"/>
    </mc:Choice>
    <mc:Fallback xmlns="">
      <p:transition spd="slow" advTm="151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230622" y="0"/>
            <a:ext cx="2248558" cy="652721"/>
          </a:xfrm>
        </p:spPr>
        <p:txBody>
          <a:bodyPr/>
          <a:lstStyle/>
          <a:p>
            <a:r>
              <a:rPr lang="en-US" dirty="0"/>
              <a:t>findings</a:t>
            </a:r>
          </a:p>
        </p:txBody>
      </p:sp>
      <p:pic>
        <p:nvPicPr>
          <p:cNvPr id="4" name="Content Placeholder 3">
            <a:extLst>
              <a:ext uri="{FF2B5EF4-FFF2-40B4-BE49-F238E27FC236}">
                <a16:creationId xmlns:a16="http://schemas.microsoft.com/office/drawing/2014/main" id="{9C677E8B-C664-D4B6-FB5B-4120067339A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5797"/>
          <a:stretch/>
        </p:blipFill>
        <p:spPr>
          <a:xfrm>
            <a:off x="3788028" y="1420777"/>
            <a:ext cx="7891290" cy="4016446"/>
          </a:xfrm>
          <a:prstGeom prst="rect">
            <a:avLst/>
          </a:prstGeom>
        </p:spPr>
      </p:pic>
      <p:sp>
        <p:nvSpPr>
          <p:cNvPr id="6" name="TextBox 5">
            <a:extLst>
              <a:ext uri="{FF2B5EF4-FFF2-40B4-BE49-F238E27FC236}">
                <a16:creationId xmlns:a16="http://schemas.microsoft.com/office/drawing/2014/main" id="{9AA3C0C5-880E-7ACA-7D9C-8580DD9B5C84}"/>
              </a:ext>
            </a:extLst>
          </p:cNvPr>
          <p:cNvSpPr txBox="1"/>
          <p:nvPr/>
        </p:nvSpPr>
        <p:spPr>
          <a:xfrm>
            <a:off x="3788028" y="726536"/>
            <a:ext cx="2752165" cy="646331"/>
          </a:xfrm>
          <a:prstGeom prst="rect">
            <a:avLst/>
          </a:prstGeom>
          <a:noFill/>
        </p:spPr>
        <p:txBody>
          <a:bodyPr wrap="square" rtlCol="0">
            <a:spAutoFit/>
          </a:bodyPr>
          <a:lstStyle/>
          <a:p>
            <a:r>
              <a:rPr lang="en-US" dirty="0"/>
              <a:t>Figure 6</a:t>
            </a:r>
          </a:p>
          <a:p>
            <a:r>
              <a:rPr lang="en-US" i="1" dirty="0"/>
              <a:t>Confusion Matrix</a:t>
            </a:r>
          </a:p>
        </p:txBody>
      </p:sp>
      <p:sp>
        <p:nvSpPr>
          <p:cNvPr id="9" name="TextBox 8">
            <a:extLst>
              <a:ext uri="{FF2B5EF4-FFF2-40B4-BE49-F238E27FC236}">
                <a16:creationId xmlns:a16="http://schemas.microsoft.com/office/drawing/2014/main" id="{ADA2BE25-CB8A-85D0-97B4-461DE455B7DE}"/>
              </a:ext>
            </a:extLst>
          </p:cNvPr>
          <p:cNvSpPr txBox="1"/>
          <p:nvPr/>
        </p:nvSpPr>
        <p:spPr>
          <a:xfrm>
            <a:off x="3788028" y="5485133"/>
            <a:ext cx="7198024" cy="369332"/>
          </a:xfrm>
          <a:prstGeom prst="rect">
            <a:avLst/>
          </a:prstGeom>
          <a:noFill/>
        </p:spPr>
        <p:txBody>
          <a:bodyPr wrap="square">
            <a:spAutoFit/>
          </a:bodyPr>
          <a:lstStyle/>
          <a:p>
            <a:r>
              <a:rPr lang="en-US" sz="1800" i="1" dirty="0">
                <a:effectLst/>
                <a:latin typeface="Times New Roman" panose="02020603050405020304" pitchFamily="18" charset="0"/>
                <a:ea typeface="Calibri" panose="020F0502020204030204" pitchFamily="34" charset="0"/>
              </a:rPr>
              <a:t>Note</a:t>
            </a:r>
            <a:r>
              <a:rPr lang="en-US" sz="1800" dirty="0">
                <a:effectLst/>
                <a:latin typeface="Times New Roman" panose="02020603050405020304" pitchFamily="18" charset="0"/>
                <a:ea typeface="Calibri" panose="020F0502020204030204" pitchFamily="34" charset="0"/>
              </a:rPr>
              <a:t>. Confusion matrix produced using Scikit Learn and </a:t>
            </a:r>
            <a:r>
              <a:rPr lang="en-US" sz="1800" dirty="0" err="1">
                <a:effectLst/>
                <a:latin typeface="Times New Roman" panose="02020603050405020304" pitchFamily="18" charset="0"/>
                <a:ea typeface="Calibri" panose="020F0502020204030204" pitchFamily="34" charset="0"/>
              </a:rPr>
              <a:t>Matplot</a:t>
            </a:r>
            <a:r>
              <a:rPr lang="en-US" sz="1800" dirty="0">
                <a:effectLst/>
                <a:latin typeface="Times New Roman" panose="02020603050405020304" pitchFamily="18" charset="0"/>
                <a:ea typeface="Calibri" panose="020F0502020204030204" pitchFamily="34" charset="0"/>
              </a:rPr>
              <a:t>.</a:t>
            </a:r>
            <a:r>
              <a:rPr lang="en-US" dirty="0">
                <a:effectLst/>
              </a:rPr>
              <a:t> </a:t>
            </a:r>
            <a:endParaRPr lang="en-US" dirty="0"/>
          </a:p>
        </p:txBody>
      </p:sp>
    </p:spTree>
    <p:extLst>
      <p:ext uri="{BB962C8B-B14F-4D97-AF65-F5344CB8AC3E}">
        <p14:creationId xmlns:p14="http://schemas.microsoft.com/office/powerpoint/2010/main" val="274574082"/>
      </p:ext>
    </p:extLst>
  </p:cSld>
  <p:clrMapOvr>
    <a:masterClrMapping/>
  </p:clrMapOvr>
  <mc:AlternateContent xmlns:mc="http://schemas.openxmlformats.org/markup-compatibility/2006" xmlns:p14="http://schemas.microsoft.com/office/powerpoint/2010/main">
    <mc:Choice Requires="p14">
      <p:transition spd="slow" p14:dur="2000" advTm="54781"/>
    </mc:Choice>
    <mc:Fallback xmlns="">
      <p:transition spd="slow" advTm="54781"/>
    </mc:Fallback>
  </mc:AlternateContent>
  <p:extLst>
    <p:ext uri="{3A86A75C-4F4B-4683-9AE1-C65F6400EC91}">
      <p14:laserTraceLst xmlns:p14="http://schemas.microsoft.com/office/powerpoint/2010/main">
        <p14:tracePtLst>
          <p14:tracePt t="18399" x="4884738" y="6815138"/>
          <p14:tracePt t="18412" x="5199063" y="6680200"/>
          <p14:tracePt t="18426" x="5461000" y="6553200"/>
          <p14:tracePt t="18441" x="5799138" y="6408738"/>
          <p14:tracePt t="18456" x="6383338" y="6197600"/>
          <p14:tracePt t="18471" x="6756400" y="6062663"/>
          <p14:tracePt t="18486" x="6985000" y="6002338"/>
          <p14:tracePt t="18501" x="7399338" y="5892800"/>
          <p14:tracePt t="18516" x="7823200" y="5799138"/>
          <p14:tracePt t="18531" x="8110538" y="5740400"/>
          <p14:tracePt t="18544" x="8509000" y="5697538"/>
          <p14:tracePt t="18561" x="8770938" y="5656263"/>
          <p14:tracePt t="18576" x="8856663" y="5656263"/>
          <p14:tracePt t="18591" x="8864600" y="5656263"/>
          <p14:tracePt t="18606" x="8864600" y="5672138"/>
          <p14:tracePt t="18621" x="8882063" y="5672138"/>
          <p14:tracePt t="18636" x="8882063" y="5681663"/>
          <p14:tracePt t="18650" x="8897938" y="5681663"/>
          <p14:tracePt t="18771" x="8907463" y="5672138"/>
          <p14:tracePt t="18786" x="8907463" y="5656263"/>
          <p14:tracePt t="18801" x="8948738" y="5613400"/>
          <p14:tracePt t="18816" x="9024938" y="5545138"/>
          <p14:tracePt t="18831" x="9118600" y="5435600"/>
          <p14:tracePt t="18846" x="9271000" y="5291138"/>
          <p14:tracePt t="18861" x="9347200" y="5224463"/>
          <p14:tracePt t="18876" x="9466263" y="5080000"/>
          <p14:tracePt t="18891" x="9542463" y="4986338"/>
          <p14:tracePt t="18906" x="9567863" y="4945063"/>
          <p14:tracePt t="18921" x="9583738" y="4919663"/>
          <p14:tracePt t="18936" x="9593263" y="4902200"/>
          <p14:tracePt t="19011" x="9583738" y="4919663"/>
          <p14:tracePt t="19026" x="9567863" y="4927600"/>
          <p14:tracePt t="19041" x="9542463" y="4960938"/>
          <p14:tracePt t="19055" x="9507538" y="5011738"/>
          <p14:tracePt t="19071" x="9499600" y="5029200"/>
          <p14:tracePt t="19086" x="9499600" y="5046663"/>
          <p14:tracePt t="19101" x="9482138" y="5072063"/>
          <p14:tracePt t="19116" x="9466263" y="5080000"/>
          <p14:tracePt t="19132" x="9466263" y="5097463"/>
          <p14:tracePt t="19146" x="9456738" y="5097463"/>
          <p14:tracePt t="19189" x="9415463" y="5080000"/>
          <p14:tracePt t="19204" x="9355138" y="5072063"/>
          <p14:tracePt t="19219" x="9288463" y="5072063"/>
          <p14:tracePt t="19235" x="9271000" y="5072063"/>
          <p14:tracePt t="19250" x="9263063" y="5072063"/>
          <p14:tracePt t="19369" x="9245600" y="5080000"/>
          <p14:tracePt t="19414" x="9228138" y="5097463"/>
          <p14:tracePt t="19429" x="9220200" y="5113338"/>
          <p14:tracePt t="19444" x="9202738" y="5122863"/>
          <p14:tracePt t="19474" x="9177338" y="5138738"/>
          <p14:tracePt t="19489" x="9161463" y="5156200"/>
          <p14:tracePt t="19505" x="9144000" y="5164138"/>
          <p14:tracePt t="19536" x="9136063" y="5164138"/>
          <p14:tracePt t="19551" x="9118600" y="5181600"/>
          <p14:tracePt t="19624" x="9101138" y="5181600"/>
          <p14:tracePt t="19670" x="9093200" y="5181600"/>
          <p14:tracePt t="19731" x="9075738" y="5181600"/>
          <p14:tracePt t="19761" x="9034463" y="5156200"/>
          <p14:tracePt t="19774" x="8991600" y="5138738"/>
          <p14:tracePt t="20059" x="8991600" y="5156200"/>
          <p14:tracePt t="20119" x="9009063" y="5156200"/>
          <p14:tracePt t="20317" x="9024938" y="5156200"/>
          <p14:tracePt t="20346" x="9050338" y="5138738"/>
          <p14:tracePt t="20361" x="9067800" y="5122863"/>
          <p14:tracePt t="20376" x="9093200" y="5122863"/>
          <p14:tracePt t="20391" x="9136063" y="5113338"/>
          <p14:tracePt t="20406" x="9161463" y="5097463"/>
          <p14:tracePt t="20422" x="9186863" y="5097463"/>
          <p14:tracePt t="20437" x="9220200" y="5080000"/>
          <p14:tracePt t="20451" x="9228138" y="5080000"/>
          <p14:tracePt t="20466" x="9245600" y="5072063"/>
          <p14:tracePt t="20481" x="9263063" y="5072063"/>
          <p14:tracePt t="20495" x="9271000" y="5072063"/>
          <p14:tracePt t="20511" x="9288463" y="5072063"/>
          <p14:tracePt t="20526" x="9288463" y="5054600"/>
          <p14:tracePt t="20541" x="9304338" y="5054600"/>
          <p14:tracePt t="20556" x="9313863" y="5054600"/>
          <p14:tracePt t="20571" x="9329738" y="5046663"/>
          <p14:tracePt t="20586" x="9372600" y="5029200"/>
          <p14:tracePt t="20616" x="9415463" y="5011738"/>
          <p14:tracePt t="20631" x="9440863" y="5011738"/>
          <p14:tracePt t="20646" x="9466263" y="5003800"/>
          <p14:tracePt t="20676" x="9482138" y="4986338"/>
          <p14:tracePt t="20691" x="9499600" y="4986338"/>
          <p14:tracePt t="20706" x="9507538" y="4970463"/>
          <p14:tracePt t="20721" x="9542463" y="4960938"/>
          <p14:tracePt t="20736" x="9550400" y="4945063"/>
          <p14:tracePt t="20751" x="9567863" y="4945063"/>
          <p14:tracePt t="20781" x="9583738" y="4927600"/>
          <p14:tracePt t="20795" x="9593263" y="4919663"/>
          <p14:tracePt t="20811" x="9609138" y="4919663"/>
          <p14:tracePt t="20826" x="9609138" y="4902200"/>
          <p14:tracePt t="20886" x="9618663" y="4884738"/>
          <p14:tracePt t="20931" x="9618663" y="4876800"/>
          <p14:tracePt t="20962" x="9618663" y="4859338"/>
          <p14:tracePt t="20977" x="9634538" y="4859338"/>
          <p14:tracePt t="21004" x="9634538" y="4843463"/>
          <p14:tracePt t="21021" x="9634538" y="4833938"/>
          <p14:tracePt t="21051" x="9652000" y="4800600"/>
          <p14:tracePt t="21067" x="9652000" y="4792663"/>
          <p14:tracePt t="21082" x="9652000" y="4749800"/>
          <p14:tracePt t="21096" x="9634538" y="4732338"/>
          <p14:tracePt t="21109" x="9609138" y="4691063"/>
          <p14:tracePt t="21125" x="9593263" y="4681538"/>
          <p14:tracePt t="21141" x="9583738" y="4648200"/>
          <p14:tracePt t="21156" x="9567863" y="4640263"/>
          <p14:tracePt t="21169" x="9542463" y="4622800"/>
          <p14:tracePt t="21199" x="9525000" y="4622800"/>
          <p14:tracePt t="21214" x="9499600" y="4622800"/>
          <p14:tracePt t="21229" x="9466263" y="4622800"/>
          <p14:tracePt t="21244" x="9423400" y="4622800"/>
          <p14:tracePt t="21259" x="9415463" y="4640263"/>
          <p14:tracePt t="21275" x="9355138" y="4640263"/>
          <p14:tracePt t="21291" x="9313863" y="4648200"/>
          <p14:tracePt t="21319" x="9304338" y="4665663"/>
          <p14:tracePt t="21335" x="9271000" y="4681538"/>
          <p14:tracePt t="21350" x="9245600" y="4691063"/>
          <p14:tracePt t="21375" x="9220200" y="4706938"/>
          <p14:tracePt t="21379" x="9177338" y="4732338"/>
          <p14:tracePt t="21394" x="9050338" y="4775200"/>
          <p14:tracePt t="21410" x="9009063" y="4800600"/>
          <p14:tracePt t="21425" x="8966200" y="4818063"/>
          <p14:tracePt t="21441" x="8940800" y="4833938"/>
          <p14:tracePt t="21455" x="8923338" y="4833938"/>
          <p14:tracePt t="21471" x="8907463" y="4843463"/>
          <p14:tracePt t="21486" x="8882063" y="4859338"/>
          <p14:tracePt t="21501" x="8864600" y="4876800"/>
          <p14:tracePt t="21514" x="8856663" y="4884738"/>
          <p14:tracePt t="21546" x="8856663" y="4902200"/>
          <p14:tracePt t="21561" x="8839200" y="4919663"/>
          <p14:tracePt t="21576" x="8821738" y="4945063"/>
          <p14:tracePt t="21591" x="8821738" y="4960938"/>
          <p14:tracePt t="21606" x="8813800" y="4986338"/>
          <p14:tracePt t="21619" x="8813800" y="5011738"/>
          <p14:tracePt t="21636" x="8813800" y="5046663"/>
          <p14:tracePt t="21651" x="8813800" y="5072063"/>
          <p14:tracePt t="21666" x="8813800" y="5097463"/>
          <p14:tracePt t="21681" x="8813800" y="5122863"/>
          <p14:tracePt t="21697" x="8821738" y="5156200"/>
          <p14:tracePt t="21712" x="8839200" y="5199063"/>
          <p14:tracePt t="21726" x="8882063" y="5240338"/>
          <p14:tracePt t="21741" x="8907463" y="5249863"/>
          <p14:tracePt t="21756" x="8983663" y="5283200"/>
          <p14:tracePt t="21771" x="9093200" y="5308600"/>
          <p14:tracePt t="21787" x="9245600" y="5334000"/>
          <p14:tracePt t="21801" x="9288463" y="5334000"/>
          <p14:tracePt t="21816" x="9313863" y="5326063"/>
          <p14:tracePt t="21831" x="9329738" y="5326063"/>
          <p14:tracePt t="21847" x="9347200" y="5291138"/>
          <p14:tracePt t="21861" x="9347200" y="5265738"/>
          <p14:tracePt t="21876" x="9355138" y="5240338"/>
          <p14:tracePt t="21891" x="9372600" y="5207000"/>
          <p14:tracePt t="21906" x="9380538" y="5164138"/>
          <p14:tracePt t="21921" x="9380538" y="5138738"/>
          <p14:tracePt t="21937" x="9398000" y="5080000"/>
          <p14:tracePt t="21951" x="9415463" y="5046663"/>
          <p14:tracePt t="21966" x="9415463" y="5011738"/>
          <p14:tracePt t="21981" x="9415463" y="4970463"/>
          <p14:tracePt t="21996" x="9423400" y="4919663"/>
          <p14:tracePt t="22011" x="9423400" y="4902200"/>
          <p14:tracePt t="22025" x="9440863" y="4876800"/>
          <p14:tracePt t="22041" x="9440863" y="4843463"/>
          <p14:tracePt t="22058" x="9456738" y="4818063"/>
          <p14:tracePt t="22071" x="9456738" y="4800600"/>
          <p14:tracePt t="22101" x="9456738" y="4792663"/>
          <p14:tracePt t="22117" x="9466263" y="4792663"/>
          <p14:tracePt t="22370" x="9482138" y="4792663"/>
          <p14:tracePt t="22400" x="9499600" y="4792663"/>
          <p14:tracePt t="22416" x="9542463" y="4775200"/>
          <p14:tracePt t="22431" x="9567863" y="4775200"/>
          <p14:tracePt t="22461" x="9583738" y="4767263"/>
          <p14:tracePt t="22476" x="9593263" y="4749800"/>
          <p14:tracePt t="22506" x="9593263" y="4732338"/>
          <p14:tracePt t="22521" x="9609138" y="4724400"/>
          <p14:tracePt t="22551" x="9618663" y="4706938"/>
          <p14:tracePt t="22596" x="9634538" y="4706938"/>
          <p14:tracePt t="22657" x="9652000" y="4706938"/>
          <p14:tracePt t="22671" x="9659938" y="4724400"/>
          <p14:tracePt t="22686" x="9677400" y="4732338"/>
          <p14:tracePt t="22716" x="9694863" y="4749800"/>
          <p14:tracePt t="22924" x="9694863" y="4732338"/>
          <p14:tracePt t="22941" x="9694863" y="4724400"/>
          <p14:tracePt t="22955" x="9694863" y="4706938"/>
          <p14:tracePt t="22970" x="9694863" y="4665663"/>
          <p14:tracePt t="22984" x="9694863" y="4605338"/>
          <p14:tracePt t="22999" x="9694863" y="4579938"/>
          <p14:tracePt t="23014" x="9694863" y="4538663"/>
          <p14:tracePt t="23029" x="9694863" y="4495800"/>
          <p14:tracePt t="23045" x="9694863" y="4452938"/>
          <p14:tracePt t="23060" x="9677400" y="4386263"/>
          <p14:tracePt t="23075" x="9677400" y="4343400"/>
          <p14:tracePt t="23091" x="9677400" y="4284663"/>
          <p14:tracePt t="23104" x="9677400" y="4249738"/>
          <p14:tracePt t="23119" x="9677400" y="4191000"/>
          <p14:tracePt t="23135" x="9702800" y="4038600"/>
          <p14:tracePt t="23149" x="9702800" y="3979863"/>
          <p14:tracePt t="23164" x="9702800" y="3937000"/>
          <p14:tracePt t="23179" x="9720263" y="3929063"/>
          <p14:tracePt t="24004" x="9702800" y="3929063"/>
          <p14:tracePt t="24035" x="9652000" y="3937000"/>
          <p14:tracePt t="24049" x="9583738" y="3937000"/>
          <p14:tracePt t="24065" x="9456738" y="3937000"/>
          <p14:tracePt t="24079" x="9380538" y="3937000"/>
          <p14:tracePt t="24094" x="9245600" y="3954463"/>
          <p14:tracePt t="24109" x="9050338" y="3970338"/>
          <p14:tracePt t="24124" x="8864600" y="3979863"/>
          <p14:tracePt t="24141" x="8712200" y="3979863"/>
          <p14:tracePt t="24155" x="8432800" y="3995738"/>
          <p14:tracePt t="24169" x="8170863" y="3995738"/>
          <p14:tracePt t="24184" x="8069263" y="3995738"/>
          <p14:tracePt t="24200" x="7916863" y="4005263"/>
          <p14:tracePt t="24214" x="7721600" y="4005263"/>
          <p14:tracePt t="24229" x="7612063" y="4005263"/>
          <p14:tracePt t="24244" x="7543800" y="4005263"/>
          <p14:tracePt t="24259" x="7434263" y="3995738"/>
          <p14:tracePt t="24275" x="7358063" y="3995738"/>
          <p14:tracePt t="24291" x="7332663" y="3995738"/>
          <p14:tracePt t="24304" x="7246938" y="3979863"/>
          <p14:tracePt t="24319" x="7180263" y="3979863"/>
          <p14:tracePt t="24334" x="7119938" y="3970338"/>
          <p14:tracePt t="24349" x="7035800" y="3970338"/>
          <p14:tracePt t="24364" x="6967538" y="3954463"/>
          <p14:tracePt t="24379" x="6900863" y="3937000"/>
          <p14:tracePt t="24394" x="6799263" y="3937000"/>
          <p14:tracePt t="24409" x="6756400" y="3937000"/>
          <p14:tracePt t="24425" x="6672263" y="3929063"/>
          <p14:tracePt t="24441" x="6578600" y="3937000"/>
          <p14:tracePt t="24455" x="6535738" y="3937000"/>
          <p14:tracePt t="24471" x="6426200" y="3954463"/>
          <p14:tracePt t="24484" x="6281738" y="3954463"/>
          <p14:tracePt t="24499" x="6197600" y="3970338"/>
          <p14:tracePt t="24514" x="6129338" y="3970338"/>
          <p14:tracePt t="24529" x="5994400" y="3995738"/>
          <p14:tracePt t="24546" x="5935663" y="3995738"/>
          <p14:tracePt t="24561" x="5834063" y="3995738"/>
          <p14:tracePt t="24576" x="5783263" y="4005263"/>
          <p14:tracePt t="24591" x="5740400" y="4005263"/>
          <p14:tracePt t="24607" x="5681663" y="4005263"/>
          <p14:tracePt t="24621" x="5638800" y="4005263"/>
          <p14:tracePt t="24636" x="5554663" y="4005263"/>
          <p14:tracePt t="24651" x="5519738" y="4005263"/>
          <p14:tracePt t="24666" x="5478463" y="4005263"/>
          <p14:tracePt t="24681" x="5435600" y="4005263"/>
          <p14:tracePt t="24694" x="5392738" y="4005263"/>
          <p14:tracePt t="24710" x="5334000" y="4005263"/>
          <p14:tracePt t="24725" x="5291138" y="4005263"/>
          <p14:tracePt t="24741" x="5240338" y="4005263"/>
          <p14:tracePt t="24755" x="5199063" y="4005263"/>
          <p14:tracePt t="24770" x="5156200" y="4005263"/>
          <p14:tracePt t="24785" x="5122863" y="4005263"/>
          <p14:tracePt t="24800" x="5080000" y="4005263"/>
          <p14:tracePt t="24814" x="5054600" y="4005263"/>
          <p14:tracePt t="24830" x="5011738" y="4005263"/>
          <p14:tracePt t="24844" x="4986338" y="4005263"/>
          <p14:tracePt t="24859" x="4970463" y="4005263"/>
          <p14:tracePt t="24875" x="4945063" y="4005263"/>
          <p14:tracePt t="24891" x="4927600" y="4005263"/>
          <p14:tracePt t="24905" x="4919663" y="4005263"/>
          <p14:tracePt t="24936" x="4902200" y="4005263"/>
          <p14:tracePt t="24981" x="4884738" y="4005263"/>
          <p14:tracePt t="25504" x="4902200" y="4005263"/>
          <p14:tracePt t="25521" x="4902200" y="4021138"/>
          <p14:tracePt t="25536" x="4919663" y="4021138"/>
          <p14:tracePt t="25551" x="4927600" y="4021138"/>
          <p14:tracePt t="25566" x="4970463" y="4038600"/>
          <p14:tracePt t="25581" x="5037138" y="4064000"/>
          <p14:tracePt t="25596" x="5122863" y="4081463"/>
          <p14:tracePt t="25610" x="5392738" y="4132263"/>
          <p14:tracePt t="25626" x="5910263" y="4216400"/>
          <p14:tracePt t="25641" x="6434138" y="4318000"/>
          <p14:tracePt t="25658" x="6756400" y="4360863"/>
          <p14:tracePt t="25671" x="7272338" y="4445000"/>
          <p14:tracePt t="25686" x="7569200" y="4495800"/>
          <p14:tracePt t="25701" x="7721600" y="4513263"/>
          <p14:tracePt t="25714" x="7950200" y="4538663"/>
          <p14:tracePt t="25731" x="8102600" y="4564063"/>
          <p14:tracePt t="25746" x="8280400" y="4579938"/>
          <p14:tracePt t="25761" x="8450263" y="4605338"/>
          <p14:tracePt t="25776" x="8559800" y="4640263"/>
          <p14:tracePt t="25792" x="8585200" y="4648200"/>
          <p14:tracePt t="25807" x="8602663" y="4665663"/>
          <p14:tracePt t="25820" x="8618538" y="4681538"/>
          <p14:tracePt t="25836" x="8643938" y="4724400"/>
          <p14:tracePt t="25851" x="8686800" y="4767263"/>
          <p14:tracePt t="25866" x="8729663" y="4792663"/>
          <p14:tracePt t="25882" x="8788400" y="4843463"/>
          <p14:tracePt t="25896" x="8839200" y="4884738"/>
          <p14:tracePt t="25911" x="8856663" y="4902200"/>
          <p14:tracePt t="25926" x="8856663" y="4927600"/>
          <p14:tracePt t="25941" x="8839200" y="4945063"/>
          <p14:tracePt t="25958" x="8839200" y="4960938"/>
          <p14:tracePt t="25971" x="8839200" y="4970463"/>
          <p14:tracePt t="26000" x="8839200" y="4986338"/>
          <p14:tracePt t="26015" x="8821738" y="5003800"/>
          <p14:tracePt t="26059" x="8821738" y="5011738"/>
          <p14:tracePt t="26104" x="8813800" y="5029200"/>
          <p14:tracePt t="26149" x="8813800" y="5046663"/>
          <p14:tracePt t="26164" x="8813800" y="5054600"/>
          <p14:tracePt t="26179" x="8796338" y="5072063"/>
          <p14:tracePt t="26209" x="8796338" y="5097463"/>
          <p14:tracePt t="26225" x="8813800" y="5122863"/>
          <p14:tracePt t="26241" x="8813800" y="5138738"/>
          <p14:tracePt t="26258" x="8813800" y="5156200"/>
          <p14:tracePt t="26272" x="8821738" y="5164138"/>
          <p14:tracePt t="26286" x="8821738" y="5181600"/>
          <p14:tracePt t="26434" x="8839200" y="5181600"/>
          <p14:tracePt t="26541" x="8856663" y="5181600"/>
          <p14:tracePt t="26558" x="8864600" y="5181600"/>
          <p14:tracePt t="26571" x="8882063" y="5181600"/>
          <p14:tracePt t="26586" x="8948738" y="5164138"/>
          <p14:tracePt t="26602" x="9009063" y="5156200"/>
          <p14:tracePt t="26617" x="9067800" y="5156200"/>
          <p14:tracePt t="26631" x="9101138" y="5138738"/>
          <p14:tracePt t="26646" x="9136063" y="5122863"/>
          <p14:tracePt t="26661" x="9144000" y="5122863"/>
          <p14:tracePt t="27096" x="9161463" y="5122863"/>
          <p14:tracePt t="27111" x="9263063" y="5122863"/>
          <p14:tracePt t="27126" x="9304338" y="5122863"/>
          <p14:tracePt t="27142" x="9313863" y="5122863"/>
          <p14:tracePt t="27158" x="9329738" y="5113338"/>
          <p14:tracePt t="27202" x="9355138" y="5097463"/>
          <p14:tracePt t="27216" x="9372600" y="5080000"/>
          <p14:tracePt t="27231" x="9372600" y="5072063"/>
          <p14:tracePt t="27246" x="9380538" y="5072063"/>
          <p14:tracePt t="27261" x="9380538" y="5054600"/>
          <p14:tracePt t="27276" x="9415463" y="5046663"/>
          <p14:tracePt t="27292" x="9440863" y="5046663"/>
          <p14:tracePt t="27308" x="9466263" y="5029200"/>
          <p14:tracePt t="27322" x="9482138" y="5029200"/>
          <p14:tracePt t="27364" x="9499600" y="5029200"/>
          <p14:tracePt t="27409" x="9507538" y="5011738"/>
          <p14:tracePt t="27425" x="9542463" y="5011738"/>
          <p14:tracePt t="27441" x="9567863" y="5011738"/>
          <p14:tracePt t="27455" x="9652000" y="5011738"/>
          <p14:tracePt t="27469" x="9745663" y="5011738"/>
          <p14:tracePt t="27485" x="9779000" y="5011738"/>
          <p14:tracePt t="27499" x="9786938" y="5011738"/>
          <p14:tracePt t="27741" x="9786938" y="5003800"/>
          <p14:tracePt t="27786" x="9786938" y="4986338"/>
          <p14:tracePt t="27801" x="9779000" y="4960938"/>
          <p14:tracePt t="27816" x="9779000" y="4919663"/>
          <p14:tracePt t="27831" x="9779000" y="4902200"/>
          <p14:tracePt t="27846" x="9779000" y="4843463"/>
          <p14:tracePt t="27861" x="9779000" y="4792663"/>
          <p14:tracePt t="27876" x="9779000" y="4767263"/>
          <p14:tracePt t="27891" x="9779000" y="4724400"/>
          <p14:tracePt t="27906" x="9779000" y="4691063"/>
          <p14:tracePt t="27921" x="9779000" y="4640263"/>
          <p14:tracePt t="27936" x="9779000" y="4622800"/>
          <p14:tracePt t="27965" x="9779000" y="4605338"/>
          <p14:tracePt t="28055" x="9779000" y="4622800"/>
          <p14:tracePt t="28086" x="9761538" y="4691063"/>
          <p14:tracePt t="28101" x="9761538" y="4724400"/>
          <p14:tracePt t="28116" x="9745663" y="4800600"/>
          <p14:tracePt t="28131" x="9745663" y="4902200"/>
          <p14:tracePt t="28146" x="9745663" y="4927600"/>
          <p14:tracePt t="28162" x="9736138" y="4970463"/>
          <p14:tracePt t="28175" x="9736138" y="5003800"/>
          <p14:tracePt t="28204" x="9720263" y="5011738"/>
          <p14:tracePt t="28311" x="9720263" y="5003800"/>
          <p14:tracePt t="28341" x="9736138" y="5003800"/>
          <p14:tracePt t="28358" x="9736138" y="4970463"/>
          <p14:tracePt t="28372" x="9736138" y="4945063"/>
          <p14:tracePt t="28386" x="9736138" y="4927600"/>
          <p14:tracePt t="28401" x="9736138" y="4884738"/>
          <p14:tracePt t="28416" x="9736138" y="4843463"/>
          <p14:tracePt t="28430" x="9736138" y="4818063"/>
          <p14:tracePt t="28446" x="9736138" y="4792663"/>
          <p14:tracePt t="28461" x="9736138" y="4775200"/>
          <p14:tracePt t="28491" x="9745663" y="4767263"/>
          <p14:tracePt t="28505" x="9745663" y="4732338"/>
          <p14:tracePt t="28521" x="9745663" y="4706938"/>
          <p14:tracePt t="28536" x="9745663" y="4691063"/>
          <p14:tracePt t="28551" x="9745663" y="4622800"/>
          <p14:tracePt t="28566" x="9745663" y="4564063"/>
          <p14:tracePt t="28579" x="9745663" y="4495800"/>
          <p14:tracePt t="28596" x="9745663" y="4427538"/>
          <p14:tracePt t="28611" x="9745663" y="4360863"/>
          <p14:tracePt t="28626" x="9745663" y="4300538"/>
          <p14:tracePt t="28642" x="9736138" y="4249738"/>
          <p14:tracePt t="28658" x="9736138" y="4208463"/>
          <p14:tracePt t="28671" x="9736138" y="4173538"/>
          <p14:tracePt t="28836" x="9736138" y="4165600"/>
          <p14:tracePt t="28851" x="9736138" y="4148138"/>
          <p14:tracePt t="28881" x="9736138" y="4122738"/>
          <p14:tracePt t="28896" x="9736138" y="4106863"/>
          <p14:tracePt t="28911" x="9745663" y="4089400"/>
          <p14:tracePt t="28927" x="9745663" y="4081463"/>
          <p14:tracePt t="28941" x="9745663" y="4064000"/>
          <p14:tracePt t="28958" x="9745663" y="4046538"/>
          <p14:tracePt t="30379" x="9745663" y="4038600"/>
          <p14:tracePt t="30441" x="9745663" y="4021138"/>
          <p14:tracePt t="31159" x="9736138" y="4021138"/>
          <p14:tracePt t="31175" x="9720263" y="4021138"/>
          <p14:tracePt t="31191" x="9702800" y="4021138"/>
          <p14:tracePt t="31204" x="9677400" y="4038600"/>
          <p14:tracePt t="31220" x="9652000" y="4038600"/>
          <p14:tracePt t="31235" x="9567863" y="4038600"/>
          <p14:tracePt t="31249" x="9466263" y="4038600"/>
          <p14:tracePt t="31265" x="9245600" y="4038600"/>
          <p14:tracePt t="31279" x="9009063" y="4038600"/>
          <p14:tracePt t="31295" x="8788400" y="4038600"/>
          <p14:tracePt t="31309" x="8628063" y="4038600"/>
          <p14:tracePt t="31325" x="8491538" y="4038600"/>
          <p14:tracePt t="31341" x="8237538" y="4038600"/>
          <p14:tracePt t="31358" x="8102600" y="4038600"/>
          <p14:tracePt t="31381" x="7866063" y="4038600"/>
          <p14:tracePt t="31386" x="7653338" y="4046538"/>
          <p14:tracePt t="31400" x="7543800" y="4064000"/>
          <p14:tracePt t="31416" x="7459663" y="4064000"/>
          <p14:tracePt t="31430" x="7348538" y="4081463"/>
          <p14:tracePt t="31445" x="7264400" y="4081463"/>
          <p14:tracePt t="31461" x="7205663" y="4081463"/>
          <p14:tracePt t="31476" x="7137400" y="4089400"/>
          <p14:tracePt t="31491" x="7053263" y="4089400"/>
          <p14:tracePt t="31504" x="6985000" y="4089400"/>
          <p14:tracePt t="31520" x="6900863" y="4081463"/>
          <p14:tracePt t="31534" x="6858000" y="4081463"/>
          <p14:tracePt t="31549" x="6789738" y="4064000"/>
          <p14:tracePt t="31564" x="6713538" y="4046538"/>
          <p14:tracePt t="31579" x="6662738" y="4046538"/>
          <p14:tracePt t="31594" x="6553200" y="4038600"/>
          <p14:tracePt t="31610" x="6426200" y="4038600"/>
          <p14:tracePt t="31625" x="6357938" y="4021138"/>
          <p14:tracePt t="31639" x="6197600" y="4021138"/>
          <p14:tracePt t="31655" x="6103938" y="4021138"/>
          <p14:tracePt t="31669" x="5976938" y="4021138"/>
          <p14:tracePt t="31684" x="5892800" y="4021138"/>
          <p14:tracePt t="31699" x="5824538" y="4005263"/>
          <p14:tracePt t="31715" x="5715000" y="4005263"/>
          <p14:tracePt t="31731" x="5672138" y="4005263"/>
          <p14:tracePt t="31746" x="5630863" y="4005263"/>
          <p14:tracePt t="31760" x="5570538" y="4005263"/>
          <p14:tracePt t="31776" x="5461000" y="4005263"/>
          <p14:tracePt t="31792" x="5435600" y="4005263"/>
          <p14:tracePt t="31808" x="5334000" y="4005263"/>
          <p14:tracePt t="31822" x="5291138" y="4005263"/>
          <p14:tracePt t="31836" x="5249863" y="4005263"/>
          <p14:tracePt t="31851" x="5207000" y="4005263"/>
          <p14:tracePt t="31866" x="5164138" y="4005263"/>
          <p14:tracePt t="31881" x="5113338" y="4005263"/>
          <p14:tracePt t="31896" x="5072063" y="3995738"/>
          <p14:tracePt t="31911" x="5011738" y="3995738"/>
          <p14:tracePt t="31926" x="4986338" y="3995738"/>
          <p14:tracePt t="31941" x="4960938" y="3995738"/>
          <p14:tracePt t="31956" x="4945063" y="3995738"/>
          <p14:tracePt t="31969" x="4927600" y="3995738"/>
          <p14:tracePt t="31986" x="4919663" y="3995738"/>
          <p14:tracePt t="32016" x="4902200" y="4005263"/>
          <p14:tracePt t="32031" x="4859338" y="4005263"/>
          <p14:tracePt t="32046" x="4833938" y="4021138"/>
          <p14:tracePt t="32060" x="4800600" y="4021138"/>
          <p14:tracePt t="32076" x="4792663" y="4021138"/>
          <p14:tracePt t="32092" x="4775200" y="4021138"/>
          <p14:tracePt t="32106" x="4757738" y="4021138"/>
          <p14:tracePt t="32136" x="4749800" y="4021138"/>
          <p14:tracePt t="32196" x="4732338" y="4021138"/>
          <p14:tracePt t="34249" x="4792663" y="4021138"/>
          <p14:tracePt t="34265" x="4945063" y="4038600"/>
          <p14:tracePt t="34279" x="5072063" y="4046538"/>
          <p14:tracePt t="34295" x="5435600" y="4089400"/>
          <p14:tracePt t="34309" x="5849938" y="4148138"/>
          <p14:tracePt t="34325" x="6469063" y="4233863"/>
          <p14:tracePt t="34339" x="6832600" y="4284663"/>
          <p14:tracePt t="34355" x="8069263" y="4445000"/>
          <p14:tracePt t="34370" x="9186863" y="4579938"/>
          <p14:tracePt t="34385" x="10261600" y="4724400"/>
          <p14:tracePt t="34400" x="10939463" y="4800600"/>
          <p14:tracePt t="43599" x="11760200" y="5392738"/>
          <p14:tracePt t="43612" x="11310938" y="5326063"/>
          <p14:tracePt t="43626" x="10668000" y="5240338"/>
          <p14:tracePt t="43642" x="10167938" y="5199063"/>
          <p14:tracePt t="43656" x="9847263" y="5181600"/>
          <p14:tracePt t="43671" x="9677400" y="5164138"/>
          <p14:tracePt t="43686" x="9398000" y="5156200"/>
          <p14:tracePt t="43701" x="9136063" y="5138738"/>
          <p14:tracePt t="43716" x="9024938" y="5138738"/>
          <p14:tracePt t="43731" x="8882063" y="5138738"/>
          <p14:tracePt t="43746" x="8813800" y="5138738"/>
          <p14:tracePt t="43761" x="8704263" y="5138738"/>
          <p14:tracePt t="43776" x="8661400" y="5138738"/>
          <p14:tracePt t="43791" x="8577263" y="5138738"/>
          <p14:tracePt t="43806" x="8534400" y="5138738"/>
          <p14:tracePt t="43821" x="8491538" y="5138738"/>
          <p14:tracePt t="43836" x="8466138" y="5138738"/>
          <p14:tracePt t="43851" x="8432800" y="5138738"/>
          <p14:tracePt t="43866" x="8389938" y="5138738"/>
          <p14:tracePt t="43896" x="8382000" y="5138738"/>
          <p14:tracePt t="43971" x="8389938" y="5156200"/>
          <p14:tracePt t="43987" x="8407400" y="5156200"/>
          <p14:tracePt t="44001" x="8466138" y="5156200"/>
          <p14:tracePt t="44016" x="8577263" y="5181600"/>
          <p14:tracePt t="44031" x="8788400" y="5207000"/>
          <p14:tracePt t="44044" x="8991600" y="5249863"/>
          <p14:tracePt t="44059" x="9583738" y="5334000"/>
          <p14:tracePt t="44075" x="10253663" y="5443538"/>
          <p14:tracePt t="44091" x="11015663" y="5529263"/>
          <p14:tracePt t="44104" x="11691938" y="56308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0"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1"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1"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4" name="Title 1">
            <a:extLst>
              <a:ext uri="{FF2B5EF4-FFF2-40B4-BE49-F238E27FC236}">
                <a16:creationId xmlns:a16="http://schemas.microsoft.com/office/drawing/2014/main" id="{889B525B-048C-8966-1657-57055DAA7B73}"/>
              </a:ext>
            </a:extLst>
          </p:cNvPr>
          <p:cNvSpPr txBox="1">
            <a:spLocks/>
          </p:cNvSpPr>
          <p:nvPr/>
        </p:nvSpPr>
        <p:spPr>
          <a:xfrm>
            <a:off x="8036041" y="618518"/>
            <a:ext cx="3281003" cy="7086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spcAft>
                <a:spcPts val="600"/>
              </a:spcAft>
            </a:pPr>
            <a:r>
              <a:rPr lang="en-US" sz="2800" dirty="0">
                <a:solidFill>
                  <a:srgbClr val="FFFFFF"/>
                </a:solidFill>
              </a:rPr>
              <a:t>findings</a:t>
            </a:r>
          </a:p>
        </p:txBody>
      </p:sp>
      <p:sp useBgFill="1">
        <p:nvSpPr>
          <p:cNvPr id="55"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8AB19E-7E3B-BE2F-E308-0BC6C70CCBBF}"/>
              </a:ext>
            </a:extLst>
          </p:cNvPr>
          <p:cNvPicPr>
            <a:picLocks noChangeAspect="1"/>
          </p:cNvPicPr>
          <p:nvPr/>
        </p:nvPicPr>
        <p:blipFill rotWithShape="1">
          <a:blip r:embed="rId4">
            <a:extLst>
              <a:ext uri="{28A0092B-C50C-407E-A947-70E740481C1C}">
                <a14:useLocalDpi xmlns:a14="http://schemas.microsoft.com/office/drawing/2010/main" val="0"/>
              </a:ext>
            </a:extLst>
          </a:blip>
          <a:srcRect l="5472" r="9337"/>
          <a:stretch/>
        </p:blipFill>
        <p:spPr>
          <a:xfrm>
            <a:off x="979923" y="1556216"/>
            <a:ext cx="6405189" cy="3214197"/>
          </a:xfrm>
          <a:prstGeom prst="rect">
            <a:avLst/>
          </a:prstGeom>
        </p:spPr>
      </p:pic>
      <p:sp>
        <p:nvSpPr>
          <p:cNvPr id="3" name="Content Placeholder 2">
            <a:extLst>
              <a:ext uri="{FF2B5EF4-FFF2-40B4-BE49-F238E27FC236}">
                <a16:creationId xmlns:a16="http://schemas.microsoft.com/office/drawing/2014/main" id="{21793162-3C0F-89C8-6642-93947F18A640}"/>
              </a:ext>
            </a:extLst>
          </p:cNvPr>
          <p:cNvSpPr>
            <a:spLocks noGrp="1"/>
          </p:cNvSpPr>
          <p:nvPr>
            <p:ph idx="1"/>
          </p:nvPr>
        </p:nvSpPr>
        <p:spPr>
          <a:xfrm>
            <a:off x="7589946" y="1545430"/>
            <a:ext cx="4288526" cy="3541714"/>
          </a:xfrm>
        </p:spPr>
        <p:txBody>
          <a:bodyPr vert="horz" lIns="91440" tIns="45720" rIns="91440" bIns="45720" rtlCol="0">
            <a:normAutofit/>
          </a:bodyPr>
          <a:lstStyle/>
          <a:p>
            <a:r>
              <a:rPr lang="en-US" dirty="0">
                <a:solidFill>
                  <a:srgbClr val="FFFFFF"/>
                </a:solidFill>
              </a:rPr>
              <a:t>Feature Importance</a:t>
            </a:r>
          </a:p>
          <a:p>
            <a:pPr lvl="1"/>
            <a:r>
              <a:rPr lang="en-US" sz="1800" dirty="0">
                <a:solidFill>
                  <a:srgbClr val="FFFFFF"/>
                </a:solidFill>
              </a:rPr>
              <a:t>Ranks the usefulness of input variables</a:t>
            </a:r>
          </a:p>
          <a:p>
            <a:pPr lvl="1"/>
            <a:r>
              <a:rPr lang="en-US" sz="1800" dirty="0">
                <a:solidFill>
                  <a:srgbClr val="FFFFFF"/>
                </a:solidFill>
              </a:rPr>
              <a:t>Which elements were the most useful to the model?</a:t>
            </a:r>
          </a:p>
          <a:p>
            <a:pPr lvl="2"/>
            <a:r>
              <a:rPr lang="en-US" sz="1600" dirty="0" err="1">
                <a:solidFill>
                  <a:srgbClr val="FFFFFF"/>
                </a:solidFill>
              </a:rPr>
              <a:t>Ti</a:t>
            </a:r>
            <a:r>
              <a:rPr lang="en-US" sz="1600" dirty="0">
                <a:solidFill>
                  <a:srgbClr val="FFFFFF"/>
                </a:solidFill>
              </a:rPr>
              <a:t>, Fe, Cu, Sr</a:t>
            </a:r>
          </a:p>
        </p:txBody>
      </p:sp>
      <p:sp>
        <p:nvSpPr>
          <p:cNvPr id="6" name="Rectangle 5">
            <a:extLst>
              <a:ext uri="{FF2B5EF4-FFF2-40B4-BE49-F238E27FC236}">
                <a16:creationId xmlns:a16="http://schemas.microsoft.com/office/drawing/2014/main" id="{AF8F4447-D95E-FC8F-3370-030D90379BA3}"/>
              </a:ext>
            </a:extLst>
          </p:cNvPr>
          <p:cNvSpPr/>
          <p:nvPr/>
        </p:nvSpPr>
        <p:spPr>
          <a:xfrm>
            <a:off x="4207918" y="4433886"/>
            <a:ext cx="431800" cy="1862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FF681F5-E2F6-ABF1-6192-37626F77FB37}"/>
              </a:ext>
            </a:extLst>
          </p:cNvPr>
          <p:cNvSpPr/>
          <p:nvPr/>
        </p:nvSpPr>
        <p:spPr>
          <a:xfrm>
            <a:off x="5181492" y="4433885"/>
            <a:ext cx="431800" cy="1862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4FF533C-B368-C900-9800-9EE3AC364437}"/>
              </a:ext>
            </a:extLst>
          </p:cNvPr>
          <p:cNvSpPr/>
          <p:nvPr/>
        </p:nvSpPr>
        <p:spPr>
          <a:xfrm>
            <a:off x="5690617" y="4433884"/>
            <a:ext cx="431800" cy="1862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EAC196-D625-210F-C71B-F74C49C5C0ED}"/>
              </a:ext>
            </a:extLst>
          </p:cNvPr>
          <p:cNvSpPr/>
          <p:nvPr/>
        </p:nvSpPr>
        <p:spPr>
          <a:xfrm>
            <a:off x="6664191" y="4431235"/>
            <a:ext cx="431800" cy="1862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C49B18-C7B6-2341-B909-C77852DFBE86}"/>
              </a:ext>
            </a:extLst>
          </p:cNvPr>
          <p:cNvSpPr txBox="1"/>
          <p:nvPr/>
        </p:nvSpPr>
        <p:spPr>
          <a:xfrm>
            <a:off x="1136447" y="988794"/>
            <a:ext cx="2752165" cy="646331"/>
          </a:xfrm>
          <a:prstGeom prst="rect">
            <a:avLst/>
          </a:prstGeom>
          <a:noFill/>
        </p:spPr>
        <p:txBody>
          <a:bodyPr wrap="square" rtlCol="0">
            <a:spAutoFit/>
          </a:bodyPr>
          <a:lstStyle/>
          <a:p>
            <a:r>
              <a:rPr lang="en-US" dirty="0"/>
              <a:t>Figure 7</a:t>
            </a:r>
          </a:p>
          <a:p>
            <a:r>
              <a:rPr lang="en-US" i="1" dirty="0"/>
              <a:t>Feature Importance</a:t>
            </a:r>
          </a:p>
        </p:txBody>
      </p:sp>
      <p:sp>
        <p:nvSpPr>
          <p:cNvPr id="54" name="TextBox 53">
            <a:extLst>
              <a:ext uri="{FF2B5EF4-FFF2-40B4-BE49-F238E27FC236}">
                <a16:creationId xmlns:a16="http://schemas.microsoft.com/office/drawing/2014/main" id="{676F7490-2864-75F0-F599-D2E59E01F6BA}"/>
              </a:ext>
            </a:extLst>
          </p:cNvPr>
          <p:cNvSpPr txBox="1"/>
          <p:nvPr/>
        </p:nvSpPr>
        <p:spPr>
          <a:xfrm>
            <a:off x="981605" y="4647952"/>
            <a:ext cx="6102626" cy="923330"/>
          </a:xfrm>
          <a:prstGeom prst="rect">
            <a:avLst/>
          </a:prstGeom>
          <a:noFill/>
        </p:spPr>
        <p:txBody>
          <a:bodyPr wrap="square">
            <a:spAutoFit/>
          </a:bodyPr>
          <a:lstStyle/>
          <a:p>
            <a:pPr marL="0" marR="0">
              <a:spcBef>
                <a:spcPts val="0"/>
              </a:spcBef>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Note.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Bar chart depicted the feature importance for predictor variables in random forest model created with Scikit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Matplot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896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1115"/>
    </mc:Choice>
    <mc:Fallback xmlns="">
      <p:transition spd="slow" advTm="5111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FC1381F-2566-025E-1EB6-CEF708643476}"/>
              </a:ext>
            </a:extLst>
          </p:cNvPr>
          <p:cNvSpPr txBox="1">
            <a:spLocks/>
          </p:cNvSpPr>
          <p:nvPr/>
        </p:nvSpPr>
        <p:spPr>
          <a:xfrm>
            <a:off x="1141413" y="618518"/>
            <a:ext cx="4459286"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spcAft>
                <a:spcPts val="600"/>
              </a:spcAft>
            </a:pPr>
            <a:r>
              <a:rPr lang="en-US" sz="3200"/>
              <a:t>Deployment</a:t>
            </a:r>
          </a:p>
        </p:txBody>
      </p:sp>
      <p:graphicFrame>
        <p:nvGraphicFramePr>
          <p:cNvPr id="48" name="Content Placeholder 2">
            <a:extLst>
              <a:ext uri="{FF2B5EF4-FFF2-40B4-BE49-F238E27FC236}">
                <a16:creationId xmlns:a16="http://schemas.microsoft.com/office/drawing/2014/main" id="{1508A01F-9E7D-9B98-D3B4-B1F45E76FE75}"/>
              </a:ext>
            </a:extLst>
          </p:cNvPr>
          <p:cNvGraphicFramePr>
            <a:graphicFrameLocks noGrp="1"/>
          </p:cNvGraphicFramePr>
          <p:nvPr>
            <p:ph idx="1"/>
          </p:nvPr>
        </p:nvGraphicFramePr>
        <p:xfrm>
          <a:off x="1141412" y="2249487"/>
          <a:ext cx="4459287" cy="39650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descr="A screenshot of a computer&#10;&#10;Description automatically generated with medium confidence">
            <a:extLst>
              <a:ext uri="{FF2B5EF4-FFF2-40B4-BE49-F238E27FC236}">
                <a16:creationId xmlns:a16="http://schemas.microsoft.com/office/drawing/2014/main" id="{16434AEC-A90B-7DC8-3A12-04759450A8C2}"/>
              </a:ext>
            </a:extLst>
          </p:cNvPr>
          <p:cNvPicPr>
            <a:picLocks noChangeAspect="1"/>
          </p:cNvPicPr>
          <p:nvPr/>
        </p:nvPicPr>
        <p:blipFill>
          <a:blip r:embed="rId10"/>
          <a:stretch>
            <a:fillRect/>
          </a:stretch>
        </p:blipFill>
        <p:spPr>
          <a:xfrm>
            <a:off x="5600699" y="1516063"/>
            <a:ext cx="5456279" cy="45267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9" name="TextBox 8">
            <a:extLst>
              <a:ext uri="{FF2B5EF4-FFF2-40B4-BE49-F238E27FC236}">
                <a16:creationId xmlns:a16="http://schemas.microsoft.com/office/drawing/2014/main" id="{F0C14391-3473-4E4A-9B32-33CC353342F2}"/>
              </a:ext>
            </a:extLst>
          </p:cNvPr>
          <p:cNvSpPr txBox="1"/>
          <p:nvPr/>
        </p:nvSpPr>
        <p:spPr>
          <a:xfrm>
            <a:off x="5576673" y="869731"/>
            <a:ext cx="4216684" cy="646331"/>
          </a:xfrm>
          <a:prstGeom prst="rect">
            <a:avLst/>
          </a:prstGeom>
          <a:noFill/>
        </p:spPr>
        <p:txBody>
          <a:bodyPr wrap="square" rtlCol="0">
            <a:spAutoFit/>
          </a:bodyPr>
          <a:lstStyle/>
          <a:p>
            <a:r>
              <a:rPr lang="en-US" dirty="0"/>
              <a:t>Figure 8</a:t>
            </a:r>
          </a:p>
          <a:p>
            <a:r>
              <a:rPr lang="en-US" i="1" dirty="0"/>
              <a:t>Titanium Distribution per Lithology Unit</a:t>
            </a:r>
          </a:p>
        </p:txBody>
      </p:sp>
      <p:sp>
        <p:nvSpPr>
          <p:cNvPr id="10" name="TextBox 9">
            <a:extLst>
              <a:ext uri="{FF2B5EF4-FFF2-40B4-BE49-F238E27FC236}">
                <a16:creationId xmlns:a16="http://schemas.microsoft.com/office/drawing/2014/main" id="{2C0FAA63-7B1D-1F37-8F5A-C1B0FA343811}"/>
              </a:ext>
            </a:extLst>
          </p:cNvPr>
          <p:cNvSpPr txBox="1"/>
          <p:nvPr/>
        </p:nvSpPr>
        <p:spPr>
          <a:xfrm>
            <a:off x="5505174" y="6081089"/>
            <a:ext cx="6102626" cy="369332"/>
          </a:xfrm>
          <a:prstGeom prst="rect">
            <a:avLst/>
          </a:prstGeom>
          <a:noFill/>
        </p:spPr>
        <p:txBody>
          <a:bodyPr wrap="square">
            <a:spAutoFit/>
          </a:bodyPr>
          <a:lstStyle/>
          <a:p>
            <a:pPr marL="0" marR="0">
              <a:spcBef>
                <a:spcPts val="0"/>
              </a:spcBef>
              <a:spcAft>
                <a:spcPts val="0"/>
              </a:spcAft>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Note.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Distribution of titanium per lithology unit.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014898"/>
      </p:ext>
    </p:extLst>
  </p:cSld>
  <p:clrMapOvr>
    <a:masterClrMapping/>
  </p:clrMapOvr>
  <mc:AlternateContent xmlns:mc="http://schemas.openxmlformats.org/markup-compatibility/2006" xmlns:p14="http://schemas.microsoft.com/office/powerpoint/2010/main">
    <mc:Choice Requires="p14">
      <p:transition spd="slow" p14:dur="2000" advTm="86546"/>
    </mc:Choice>
    <mc:Fallback xmlns="">
      <p:transition spd="slow" advTm="8654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9AA19A-D2E5-47F2-AF0A-1AF60D42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91A1E618-D29E-4367-8C34-500E34D05B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14" name="Group 13">
            <a:extLst>
              <a:ext uri="{FF2B5EF4-FFF2-40B4-BE49-F238E27FC236}">
                <a16:creationId xmlns:a16="http://schemas.microsoft.com/office/drawing/2014/main" id="{81F2BFD0-D896-4BA3-BA8F-0C866BD024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E768552D-D282-4F68-A829-290A4E8317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B24AFF31-9CD5-4E66-92F8-23BBAA24FB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2267C9D4-1770-45DD-AAFC-481CD7F9AA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10DD6E0B-EC58-4D78-8125-AD2172CD2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23D6129D-742B-422D-A589-6692C16715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9EA94B27-F456-4ED8-8882-77632BDA0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5B7F96AD-560C-44A0-A513-B06758743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86701218-3235-4E29-9935-1315B5CCA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046B7BE0-D335-42EA-9893-4FA7654F1F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1CE912BA-808B-403C-B26F-8083A682E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D974F65A-298C-4395-B461-99B9B49A07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700B2930-989F-49DC-B909-8150145AD09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795CB5A4-5145-4F55-95D0-6FB820C84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54BB8F48-D800-442A-A603-979FE924B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6E863078-201C-4DC0-8D49-077300CE5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A07EBB6-75B0-4867-9AAF-7A645F4148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FA40A456-C685-468E-802E-FC9DF586AFD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F101202F-1B2A-414C-83B7-9327E599C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4CC9B21F-B169-47E9-9B97-3BB645B29C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BC5FF733-2B71-4734-AD6A-5B35D99A3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0BCEB342-9AFC-4DCB-B92F-E08DC9594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3B9B4933-5C48-49CF-9C6A-A29413150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404FC76C-600A-482C-8386-F77ACBCC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E8C5D50B-A590-4AAE-A748-113B62DADA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6C045F21-7031-4278-BFEE-A9E856ADA9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20EE11A6-3412-4362-8A81-592A15F2A1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A376EBB9-93F5-4B6F-95B3-C36B6C851E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900383" y="767555"/>
            <a:ext cx="2926190" cy="1112928"/>
          </a:xfrm>
        </p:spPr>
        <p:txBody>
          <a:bodyPr>
            <a:normAutofit/>
          </a:bodyPr>
          <a:lstStyle/>
          <a:p>
            <a:r>
              <a:rPr lang="en-US" dirty="0">
                <a:solidFill>
                  <a:srgbClr val="FFFFFF"/>
                </a:solidFill>
              </a:rPr>
              <a:t>Limitations</a:t>
            </a:r>
          </a:p>
        </p:txBody>
      </p:sp>
      <p:sp useBgFill="1">
        <p:nvSpPr>
          <p:cNvPr id="43" name="Round Diagonal Corner Rectangle 6">
            <a:extLst>
              <a:ext uri="{FF2B5EF4-FFF2-40B4-BE49-F238E27FC236}">
                <a16:creationId xmlns:a16="http://schemas.microsoft.com/office/drawing/2014/main" id="{092ADBCF-B973-4C52-B740-4963E95B3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FDD94EF-2C73-4E4C-8332-A75D8AC6BE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46" name="Freeform 32">
              <a:extLst>
                <a:ext uri="{FF2B5EF4-FFF2-40B4-BE49-F238E27FC236}">
                  <a16:creationId xmlns:a16="http://schemas.microsoft.com/office/drawing/2014/main" id="{16EF4FCE-B4BF-485E-B545-95827107AD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7" name="Freeform 33">
              <a:extLst>
                <a:ext uri="{FF2B5EF4-FFF2-40B4-BE49-F238E27FC236}">
                  <a16:creationId xmlns:a16="http://schemas.microsoft.com/office/drawing/2014/main" id="{C2DD2F29-32E6-486A-A295-CB29680AD9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34">
              <a:extLst>
                <a:ext uri="{FF2B5EF4-FFF2-40B4-BE49-F238E27FC236}">
                  <a16:creationId xmlns:a16="http://schemas.microsoft.com/office/drawing/2014/main" id="{B1A76276-E7B7-4550-9AFF-0A2E9EAEA4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35">
              <a:extLst>
                <a:ext uri="{FF2B5EF4-FFF2-40B4-BE49-F238E27FC236}">
                  <a16:creationId xmlns:a16="http://schemas.microsoft.com/office/drawing/2014/main" id="{EAFC4E0E-3390-457C-BCC9-A2479C10F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36">
              <a:extLst>
                <a:ext uri="{FF2B5EF4-FFF2-40B4-BE49-F238E27FC236}">
                  <a16:creationId xmlns:a16="http://schemas.microsoft.com/office/drawing/2014/main" id="{D0E59BF7-C450-4448-B71A-80ECD878D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37">
              <a:extLst>
                <a:ext uri="{FF2B5EF4-FFF2-40B4-BE49-F238E27FC236}">
                  <a16:creationId xmlns:a16="http://schemas.microsoft.com/office/drawing/2014/main" id="{BAB182A0-0A27-42D3-A9D0-56E8B7F4A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38">
              <a:extLst>
                <a:ext uri="{FF2B5EF4-FFF2-40B4-BE49-F238E27FC236}">
                  <a16:creationId xmlns:a16="http://schemas.microsoft.com/office/drawing/2014/main" id="{4C9A08D9-525C-448E-A071-78226848F4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39">
              <a:extLst>
                <a:ext uri="{FF2B5EF4-FFF2-40B4-BE49-F238E27FC236}">
                  <a16:creationId xmlns:a16="http://schemas.microsoft.com/office/drawing/2014/main" id="{E7818D96-423C-499F-A080-00EF0B9D4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40">
              <a:extLst>
                <a:ext uri="{FF2B5EF4-FFF2-40B4-BE49-F238E27FC236}">
                  <a16:creationId xmlns:a16="http://schemas.microsoft.com/office/drawing/2014/main" id="{059B8971-2367-46BA-8FCC-D001A6C369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Rectangle 41">
              <a:extLst>
                <a:ext uri="{FF2B5EF4-FFF2-40B4-BE49-F238E27FC236}">
                  <a16:creationId xmlns:a16="http://schemas.microsoft.com/office/drawing/2014/main" id="{E4DF0A08-11EF-495A-980F-2ED66FBB81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 name="Content Placeholder 2">
            <a:extLst>
              <a:ext uri="{FF2B5EF4-FFF2-40B4-BE49-F238E27FC236}">
                <a16:creationId xmlns:a16="http://schemas.microsoft.com/office/drawing/2014/main" id="{F4EA0EE3-BC0C-979F-41F0-FD5CE781919A}"/>
              </a:ext>
            </a:extLst>
          </p:cNvPr>
          <p:cNvGraphicFramePr>
            <a:graphicFrameLocks noGrp="1"/>
          </p:cNvGraphicFramePr>
          <p:nvPr>
            <p:ph idx="1"/>
            <p:extLst>
              <p:ext uri="{D42A27DB-BD31-4B8C-83A1-F6EECF244321}">
                <p14:modId xmlns:p14="http://schemas.microsoft.com/office/powerpoint/2010/main" val="994291736"/>
              </p:ext>
            </p:extLst>
          </p:nvPr>
        </p:nvGraphicFramePr>
        <p:xfrm>
          <a:off x="4423954" y="1254035"/>
          <a:ext cx="6296297" cy="4002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6036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4955"/>
    </mc:Choice>
    <mc:Fallback xmlns="">
      <p:transition spd="slow" advTm="44955"/>
    </mc:Fallback>
  </mc:AlternateContent>
  <p:extLst>
    <p:ext uri="{3A86A75C-4F4B-4683-9AE1-C65F6400EC91}">
      <p14:laserTraceLst xmlns:p14="http://schemas.microsoft.com/office/powerpoint/2010/main">
        <p14:tracePtLst>
          <p14:tracePt t="2764" x="10660063" y="3868738"/>
          <p14:tracePt t="2778" x="9550400" y="3632200"/>
          <p14:tracePt t="2793" x="8585200" y="3370263"/>
          <p14:tracePt t="2808" x="7805738" y="3098800"/>
          <p14:tracePt t="2822" x="7510463" y="2963863"/>
          <p14:tracePt t="2835" x="7434263" y="2921000"/>
          <p14:tracePt t="2850" x="7416800" y="2903538"/>
          <p14:tracePt t="2865" x="7399338" y="2887663"/>
          <p14:tracePt t="2913" x="7399338" y="2878138"/>
          <p14:tracePt t="2955" x="7399338" y="2862263"/>
          <p14:tracePt t="3002" x="7391400" y="2852738"/>
          <p14:tracePt t="3017" x="7373938" y="2819400"/>
          <p14:tracePt t="3033" x="7348538" y="2811463"/>
          <p14:tracePt t="3048" x="7348538" y="2776538"/>
          <p14:tracePt t="3061" x="7315200" y="2768600"/>
          <p14:tracePt t="3077" x="7307263" y="2735263"/>
          <p14:tracePt t="3092" x="7272338" y="2709863"/>
          <p14:tracePt t="3108" x="7221538" y="2667000"/>
          <p14:tracePt t="3122" x="7078663" y="2557463"/>
          <p14:tracePt t="3137" x="6840538" y="2405063"/>
          <p14:tracePt t="3152" x="6773863" y="2362200"/>
          <p14:tracePt t="3167" x="6662738" y="2303463"/>
          <p14:tracePt t="3183" x="6596063" y="2252663"/>
          <p14:tracePt t="3197" x="6553200" y="2176463"/>
          <p14:tracePt t="3212" x="6519863" y="2090738"/>
          <p14:tracePt t="3228" x="6510338" y="2039938"/>
          <p14:tracePt t="3242" x="6510338" y="1811338"/>
          <p14:tracePt t="3258" x="6535738" y="1719263"/>
          <p14:tracePt t="3272" x="6604000" y="1549400"/>
          <p14:tracePt t="3287" x="6756400" y="1328738"/>
          <p14:tracePt t="3302" x="6858000" y="1160463"/>
          <p14:tracePt t="3317" x="6942138" y="1074738"/>
          <p14:tracePt t="3332" x="7027863" y="990600"/>
          <p14:tracePt t="3348" x="7094538" y="939800"/>
          <p14:tracePt t="3362" x="7119938" y="922338"/>
          <p14:tracePt t="3377" x="7137400" y="922338"/>
          <p14:tracePt t="3392" x="7154863" y="922338"/>
          <p14:tracePt t="3480" x="7162800" y="922338"/>
          <p14:tracePt t="3495" x="7162800" y="939800"/>
          <p14:tracePt t="3540" x="7180263" y="939800"/>
          <p14:tracePt t="3555" x="7180263" y="947738"/>
          <p14:tracePt t="3752" x="7188200" y="973138"/>
          <p14:tracePt t="3767" x="7205663" y="1008063"/>
          <p14:tracePt t="3782" x="7221538" y="1016000"/>
          <p14:tracePt t="3797" x="7221538" y="1033463"/>
          <p14:tracePt t="3812" x="7231063" y="1049338"/>
          <p14:tracePt t="3827" x="7264400" y="1049338"/>
          <p14:tracePt t="3843" x="7272338" y="1058863"/>
          <p14:tracePt t="3858" x="7289800" y="1058863"/>
          <p14:tracePt t="3872" x="7332663" y="1058863"/>
          <p14:tracePt t="3887" x="7373938" y="1049338"/>
          <p14:tracePt t="3902" x="7434263" y="1033463"/>
          <p14:tracePt t="3917" x="7467600" y="1016000"/>
          <p14:tracePt t="3932" x="7586663" y="990600"/>
          <p14:tracePt t="3947" x="7678738" y="973138"/>
          <p14:tracePt t="3962" x="7764463" y="965200"/>
          <p14:tracePt t="3977" x="7848600" y="947738"/>
          <p14:tracePt t="3991" x="7975600" y="939800"/>
          <p14:tracePt t="4008" x="8043863" y="922338"/>
          <p14:tracePt t="4023" x="8069263" y="922338"/>
          <p14:tracePt t="4037" x="8085138" y="922338"/>
          <p14:tracePt t="4831" x="8102600" y="922338"/>
          <p14:tracePt t="4852" x="8110538" y="922338"/>
          <p14:tracePt t="4861" x="8145463" y="906463"/>
          <p14:tracePt t="4876" x="8170863" y="906463"/>
          <p14:tracePt t="4891" x="8186738" y="906463"/>
          <p14:tracePt t="4906" x="8229600" y="896938"/>
          <p14:tracePt t="4921" x="8262938" y="881063"/>
          <p14:tracePt t="4937" x="8305800" y="881063"/>
          <p14:tracePt t="5489" x="8323263" y="881063"/>
          <p14:tracePt t="5551" x="8339138" y="881063"/>
          <p14:tracePt t="5566" x="8364538" y="881063"/>
          <p14:tracePt t="5580" x="8389938" y="881063"/>
          <p14:tracePt t="5610" x="8432800" y="881063"/>
          <p14:tracePt t="5625" x="8450263" y="881063"/>
          <p14:tracePt t="5670" x="8466138" y="881063"/>
          <p14:tracePt t="5970" x="8450263" y="881063"/>
          <p14:tracePt t="6362" x="8432800" y="896938"/>
          <p14:tracePt t="6377" x="8432800" y="906463"/>
          <p14:tracePt t="6436" x="8432800" y="922338"/>
          <p14:tracePt t="8310" x="8432800" y="939800"/>
          <p14:tracePt t="8385" x="8432800" y="947738"/>
          <p14:tracePt t="8597" x="8432800" y="965200"/>
          <p14:tracePt t="8613" x="8407400" y="1008063"/>
          <p14:tracePt t="8627" x="8389938" y="1058863"/>
          <p14:tracePt t="8642" x="8382000" y="1135063"/>
          <p14:tracePt t="8658" x="8364538" y="1185863"/>
          <p14:tracePt t="8672" x="8348663" y="1201738"/>
          <p14:tracePt t="8702" x="8348663" y="1219200"/>
          <p14:tracePt t="9437" x="8364538" y="1219200"/>
          <p14:tracePt t="9452" x="8389938" y="1160463"/>
          <p14:tracePt t="9467" x="8450263" y="1074738"/>
          <p14:tracePt t="9482" x="8516938" y="1008063"/>
          <p14:tracePt t="9497" x="8559800" y="947738"/>
          <p14:tracePt t="9510" x="8618538" y="906463"/>
          <p14:tracePt t="9527" x="8643938" y="881063"/>
          <p14:tracePt t="9542" x="8661400" y="863600"/>
          <p14:tracePt t="9558" x="8669338" y="863600"/>
          <p14:tracePt t="9767" x="8669338" y="881063"/>
          <p14:tracePt t="9783" x="8661400" y="881063"/>
          <p14:tracePt t="10173" x="8628063" y="881063"/>
          <p14:tracePt t="10188" x="8618538" y="863600"/>
          <p14:tracePt t="10202" x="8602663" y="863600"/>
          <p14:tracePt t="10217" x="8602663" y="855663"/>
          <p14:tracePt t="17627" x="8602663" y="838200"/>
          <p14:tracePt t="17658" x="8618538" y="812800"/>
          <p14:tracePt t="17672" x="8618538" y="795338"/>
          <p14:tracePt t="17700" x="8628063" y="779463"/>
          <p14:tracePt t="19277" x="8628063" y="769938"/>
          <p14:tracePt t="23700" x="8661400" y="769938"/>
          <p14:tracePt t="23715" x="8686800" y="754063"/>
          <p14:tracePt t="23732" x="8712200" y="736600"/>
          <p14:tracePt t="23745" x="8770938" y="728663"/>
          <p14:tracePt t="23762" x="8856663" y="693738"/>
          <p14:tracePt t="23777" x="8907463" y="693738"/>
          <p14:tracePt t="23792" x="9118600" y="642938"/>
          <p14:tracePt t="23808" x="9288463" y="617538"/>
          <p14:tracePt t="23822" x="9372600" y="601663"/>
          <p14:tracePt t="23837" x="9499600" y="584200"/>
          <p14:tracePt t="23851" x="9567863" y="584200"/>
          <p14:tracePt t="23867" x="9593263" y="584200"/>
          <p14:tracePt t="23882" x="9609138" y="584200"/>
          <p14:tracePt t="23897" x="9652000" y="584200"/>
          <p14:tracePt t="23912" x="9736138" y="584200"/>
          <p14:tracePt t="23927" x="9779000" y="584200"/>
          <p14:tracePt t="23942" x="9913938" y="584200"/>
          <p14:tracePt t="23958" x="10109200" y="617538"/>
          <p14:tracePt t="23973" x="10388600" y="668338"/>
          <p14:tracePt t="23987" x="10574338" y="728663"/>
          <p14:tracePt t="24002" x="10972800" y="881063"/>
          <p14:tracePt t="24017" x="11480800" y="1143000"/>
          <p14:tracePt t="24032" x="11938000" y="1481138"/>
          <p14:tracePt t="24047" x="12065000" y="16081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646331"/>
          </a:xfrm>
        </p:spPr>
        <p:txBody>
          <a:bodyPr>
            <a:normAutofit/>
          </a:bodyPr>
          <a:lstStyle/>
          <a:p>
            <a:r>
              <a:rPr lang="en-US" sz="3200" dirty="0"/>
              <a:t>Conclusion</a:t>
            </a:r>
          </a:p>
        </p:txBody>
      </p:sp>
      <p:sp>
        <p:nvSpPr>
          <p:cNvPr id="3" name="Content Placeholder 2">
            <a:extLst>
              <a:ext uri="{FF2B5EF4-FFF2-40B4-BE49-F238E27FC236}">
                <a16:creationId xmlns:a16="http://schemas.microsoft.com/office/drawing/2014/main" id="{D2ADAC44-E056-747F-4936-8DFE3DFA525A}"/>
              </a:ext>
            </a:extLst>
          </p:cNvPr>
          <p:cNvSpPr>
            <a:spLocks noGrp="1"/>
          </p:cNvSpPr>
          <p:nvPr>
            <p:ph idx="1"/>
          </p:nvPr>
        </p:nvSpPr>
        <p:spPr>
          <a:xfrm>
            <a:off x="1108075" y="1711396"/>
            <a:ext cx="4459287" cy="3965046"/>
          </a:xfrm>
        </p:spPr>
        <p:txBody>
          <a:bodyPr>
            <a:normAutofit/>
          </a:bodyPr>
          <a:lstStyle/>
          <a:p>
            <a:r>
              <a:rPr lang="en-US" sz="2000" dirty="0"/>
              <a:t>Copper exploration necessary for greener technologies</a:t>
            </a:r>
          </a:p>
          <a:p>
            <a:r>
              <a:rPr lang="en-US" sz="2000" dirty="0"/>
              <a:t>Lithology logging essential to exploration</a:t>
            </a:r>
          </a:p>
          <a:p>
            <a:pPr lvl="1"/>
            <a:r>
              <a:rPr lang="en-US" dirty="0"/>
              <a:t>Subjective by nature</a:t>
            </a:r>
          </a:p>
          <a:p>
            <a:r>
              <a:rPr lang="en-US" sz="2000" dirty="0"/>
              <a:t>Add objectivity to logging by incorporating XRF data</a:t>
            </a:r>
          </a:p>
          <a:p>
            <a:pPr lvl="1"/>
            <a:r>
              <a:rPr lang="en-US" dirty="0"/>
              <a:t>Random Forest</a:t>
            </a:r>
          </a:p>
          <a:p>
            <a:endParaRPr lang="en-US" sz="2000" dirty="0"/>
          </a:p>
          <a:p>
            <a:endParaRPr lang="en-US" sz="2000" dirty="0"/>
          </a:p>
        </p:txBody>
      </p:sp>
      <p:pic>
        <p:nvPicPr>
          <p:cNvPr id="5" name="Picture 4" descr="Sunlight in the forest">
            <a:extLst>
              <a:ext uri="{FF2B5EF4-FFF2-40B4-BE49-F238E27FC236}">
                <a16:creationId xmlns:a16="http://schemas.microsoft.com/office/drawing/2014/main" id="{0D492C4F-98B2-6CA0-EA12-B47EB893A1A2}"/>
              </a:ext>
            </a:extLst>
          </p:cNvPr>
          <p:cNvPicPr>
            <a:picLocks noChangeAspect="1"/>
          </p:cNvPicPr>
          <p:nvPr/>
        </p:nvPicPr>
        <p:blipFill rotWithShape="1">
          <a:blip r:embed="rId5"/>
          <a:srcRect l="9447" r="16984" b="-1"/>
          <a:stretch/>
        </p:blipFill>
        <p:spPr>
          <a:xfrm>
            <a:off x="6096000" y="941229"/>
            <a:ext cx="5456279" cy="495059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4" name="TextBox 3">
            <a:extLst>
              <a:ext uri="{FF2B5EF4-FFF2-40B4-BE49-F238E27FC236}">
                <a16:creationId xmlns:a16="http://schemas.microsoft.com/office/drawing/2014/main" id="{477C0D6A-FECC-EE13-CF6F-F01FBD4AD3CA}"/>
              </a:ext>
            </a:extLst>
          </p:cNvPr>
          <p:cNvSpPr txBox="1"/>
          <p:nvPr/>
        </p:nvSpPr>
        <p:spPr>
          <a:xfrm>
            <a:off x="6095997" y="338610"/>
            <a:ext cx="4216684" cy="646331"/>
          </a:xfrm>
          <a:prstGeom prst="rect">
            <a:avLst/>
          </a:prstGeom>
          <a:noFill/>
        </p:spPr>
        <p:txBody>
          <a:bodyPr wrap="square" rtlCol="0">
            <a:spAutoFit/>
          </a:bodyPr>
          <a:lstStyle/>
          <a:p>
            <a:r>
              <a:rPr lang="en-US" dirty="0"/>
              <a:t>Figure 9</a:t>
            </a:r>
          </a:p>
          <a:p>
            <a:r>
              <a:rPr lang="en-US" i="1" dirty="0"/>
              <a:t>Trees in Forest</a:t>
            </a:r>
          </a:p>
        </p:txBody>
      </p:sp>
    </p:spTree>
    <p:extLst>
      <p:ext uri="{BB962C8B-B14F-4D97-AF65-F5344CB8AC3E}">
        <p14:creationId xmlns:p14="http://schemas.microsoft.com/office/powerpoint/2010/main" val="2671940261"/>
      </p:ext>
    </p:extLst>
  </p:cSld>
  <p:clrMapOvr>
    <a:masterClrMapping/>
  </p:clrMapOvr>
  <mc:AlternateContent xmlns:mc="http://schemas.openxmlformats.org/markup-compatibility/2006" xmlns:p14="http://schemas.microsoft.com/office/powerpoint/2010/main">
    <mc:Choice Requires="p14">
      <p:transition spd="slow" p14:dur="2000" advTm="43290"/>
    </mc:Choice>
    <mc:Fallback xmlns="">
      <p:transition spd="slow" advTm="432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900BAB4-386D-C2EE-A5BF-7E48D8B58AFC}"/>
              </a:ext>
            </a:extLst>
          </p:cNvPr>
          <p:cNvSpPr>
            <a:spLocks noGrp="1"/>
          </p:cNvSpPr>
          <p:nvPr>
            <p:ph type="title"/>
          </p:nvPr>
        </p:nvSpPr>
        <p:spPr>
          <a:xfrm>
            <a:off x="1019015" y="1093787"/>
            <a:ext cx="3059969" cy="4697413"/>
          </a:xfrm>
        </p:spPr>
        <p:txBody>
          <a:bodyPr>
            <a:normAutofit/>
          </a:bodyPr>
          <a:lstStyle/>
          <a:p>
            <a:r>
              <a:rPr lang="en-US" dirty="0"/>
              <a:t>references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DCB28D-88BA-2B58-49D6-CA3A37EDF8F2}"/>
              </a:ext>
            </a:extLst>
          </p:cNvPr>
          <p:cNvSpPr>
            <a:spLocks noGrp="1"/>
          </p:cNvSpPr>
          <p:nvPr>
            <p:ph idx="1"/>
          </p:nvPr>
        </p:nvSpPr>
        <p:spPr>
          <a:xfrm>
            <a:off x="4940836" y="719932"/>
            <a:ext cx="6892228" cy="5557736"/>
          </a:xfrm>
        </p:spPr>
        <p:txBody>
          <a:bodyPr>
            <a:normAutofit/>
          </a:bodyPr>
          <a:lstStyle/>
          <a:p>
            <a:pPr>
              <a:lnSpc>
                <a:spcPct val="110000"/>
              </a:lnSpc>
              <a:spcBef>
                <a:spcPts val="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Brownlee, J. (2020, March 29).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How to Calculate Feature Importance With Python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Machine Learning Mastery. </a:t>
            </a:r>
            <a:r>
              <a:rPr lang="en-US" sz="1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https://machinelearningmastery.com/calculate-feature-importance-with-python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CASERM. (2022a, August 25). Center for Advanced Subsurface Earth Resource Models. Center for Advanced Subsurface Earth Resource Models. Retrieved September 24, 2022, from https://</a:t>
            </a:r>
            <a:r>
              <a:rPr lang="en-US" sz="1000" spc="10" dirty="0" err="1">
                <a:effectLst/>
                <a:latin typeface="Times New Roman" panose="02020603050405020304" pitchFamily="18" charset="0"/>
                <a:ea typeface="Calibri" panose="020F0502020204030204" pitchFamily="34" charset="0"/>
                <a:cs typeface="Times New Roman" panose="02020603050405020304" pitchFamily="18" charset="0"/>
              </a:rPr>
              <a:t>caserm.mines.edu</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CASERM. (2022b). </a:t>
            </a:r>
            <a:r>
              <a:rPr lang="en-US" sz="1000" i="1" spc="10" dirty="0">
                <a:effectLst/>
                <a:latin typeface="Times New Roman" panose="02020603050405020304" pitchFamily="18" charset="0"/>
                <a:ea typeface="Calibri" panose="020F0502020204030204" pitchFamily="34" charset="0"/>
                <a:cs typeface="Times New Roman" panose="02020603050405020304" pitchFamily="18" charset="0"/>
              </a:rPr>
              <a:t>Calibration Data Generation Laboratory assays graphed against </a:t>
            </a:r>
            <a:r>
              <a:rPr lang="en-US" sz="1000" i="1" spc="10" dirty="0" err="1">
                <a:effectLst/>
                <a:latin typeface="Times New Roman" panose="02020603050405020304" pitchFamily="18" charset="0"/>
                <a:ea typeface="Calibri" panose="020F0502020204030204" pitchFamily="34" charset="0"/>
                <a:cs typeface="Times New Roman" panose="02020603050405020304" pitchFamily="18" charset="0"/>
              </a:rPr>
              <a:t>Minalyze</a:t>
            </a:r>
            <a:r>
              <a:rPr lang="en-US" sz="1000" i="1" spc="10" dirty="0">
                <a:effectLst/>
                <a:latin typeface="Times New Roman" panose="02020603050405020304" pitchFamily="18" charset="0"/>
                <a:ea typeface="Calibri" panose="020F0502020204030204" pitchFamily="34" charset="0"/>
                <a:cs typeface="Times New Roman" panose="02020603050405020304" pitchFamily="18" charset="0"/>
              </a:rPr>
              <a:t> results for same intervals.</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 Center for Advanced Subsurface Earth Resource Models. Center for Advanced Subsurface Earth Resource Models.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Gazley</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 F., Tutt, C. M., Fisher, L. A., Latham, A. R.,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Duclaux</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G., Taylor, M. D., &amp; de Beer, S. J. (2014). Objective geological logging using portable XRF geochemical multi-element data at Plutonic Gold Mine,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Marymia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Inlier, Western Australia.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Journal of Geochemical Exploration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143</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74–83. </a:t>
            </a:r>
            <a:r>
              <a:rPr lang="en-US" sz="1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https://doi.org/10.1016/j.gexplo.2014.03.019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Mihut</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N.M., &amp;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Ianasi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C. (2021). Overview of x-ray fluorescence spectrometry. </a:t>
            </a:r>
            <a:r>
              <a:rPr lang="en-US" sz="1000" i="1" dirty="0" err="1">
                <a:effectLst/>
                <a:latin typeface="Times New Roman" panose="02020603050405020304" pitchFamily="18" charset="0"/>
                <a:ea typeface="Times New Roman" panose="02020603050405020304" pitchFamily="18" charset="0"/>
                <a:cs typeface="Times New Roman" panose="02020603050405020304" pitchFamily="18" charset="0"/>
              </a:rPr>
              <a:t>Fiability</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 &amp; Durability / </a:t>
            </a:r>
            <a:r>
              <a:rPr lang="en-US" sz="1000" i="1" dirty="0" err="1">
                <a:effectLst/>
                <a:latin typeface="Times New Roman" panose="02020603050405020304" pitchFamily="18" charset="0"/>
                <a:ea typeface="Times New Roman" panose="02020603050405020304" pitchFamily="18" charset="0"/>
                <a:cs typeface="Times New Roman" panose="02020603050405020304" pitchFamily="18" charset="0"/>
              </a:rPr>
              <a:t>Fiabilitate</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 Si </a:t>
            </a:r>
            <a:r>
              <a:rPr lang="en-US" sz="1000" i="1" dirty="0" err="1">
                <a:effectLst/>
                <a:latin typeface="Times New Roman" panose="02020603050405020304" pitchFamily="18" charset="0"/>
                <a:ea typeface="Times New Roman" panose="02020603050405020304" pitchFamily="18" charset="0"/>
                <a:cs typeface="Times New Roman" panose="02020603050405020304" pitchFamily="18" charset="0"/>
              </a:rPr>
              <a:t>Durabilitate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27</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(1), 71–74.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Provost, F., </a:t>
            </a:r>
            <a:r>
              <a:rPr lang="en-US" sz="1000" spc="10" dirty="0" err="1">
                <a:effectLst/>
                <a:latin typeface="Times New Roman" panose="02020603050405020304" pitchFamily="18" charset="0"/>
                <a:ea typeface="Calibri" panose="020F0502020204030204" pitchFamily="34" charset="0"/>
                <a:cs typeface="Times New Roman" panose="02020603050405020304" pitchFamily="18" charset="0"/>
              </a:rPr>
              <a:t>Hibert</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000" spc="10" dirty="0" err="1">
                <a:effectLst/>
                <a:latin typeface="Times New Roman" panose="02020603050405020304" pitchFamily="18" charset="0"/>
                <a:ea typeface="Calibri" panose="020F0502020204030204" pitchFamily="34" charset="0"/>
                <a:cs typeface="Times New Roman" panose="02020603050405020304" pitchFamily="18" charset="0"/>
              </a:rPr>
              <a:t>Malet</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 J.-P. (2017). Automatic classification of endogenous landslide seismicity using the random forest supervised classifier. </a:t>
            </a:r>
            <a:r>
              <a:rPr lang="en-US" sz="1000" i="1" spc="10" dirty="0">
                <a:effectLst/>
                <a:latin typeface="Times New Roman" panose="02020603050405020304" pitchFamily="18" charset="0"/>
                <a:ea typeface="Calibri" panose="020F0502020204030204" pitchFamily="34" charset="0"/>
                <a:cs typeface="Times New Roman" panose="02020603050405020304" pitchFamily="18" charset="0"/>
              </a:rPr>
              <a:t>Geophysical Research Letters, American Geophysical Union. </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44 (1), 113-120.</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a:t>
            </a:r>
            <a:r>
              <a:rPr lang="en-US" sz="1000" u="sng" spc="10" dirty="0">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10.1002/2016GL070709</a:t>
            </a:r>
            <a:r>
              <a:rPr lang="en-US" sz="1000" spc="1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Rapier, R. (2021, September 17).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Will the copper deficit derail the Renewable Revolution?</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Forbes. Retrieved September 15, 2022, from https://</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www.forbes.com</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/sites/</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rrapier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/2021/09/17/will-the-copper-deficit-derail-the-renewable-revolution/?</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sh</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=76f80afc775f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Trott, 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Leybourne</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 Hall, L., &amp; Layton-Matthews, D. (2022). Random forest rock type classification with integration of geochemical and photographic data.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Applied Computing and Geosciences</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15</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https://doi.org/10.1016/j.acags.2022.100090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Visual Capitalist. (2021, May 20).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Visualizing the copper intensity of renewable energy</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Visual Capitalist. Retrieved September 15, 2022, from https://</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www.visualcapitalist.com</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/copper-intensity-of-renewable-energy/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0"/>
              </a:spcBef>
              <a:spcAft>
                <a:spcPts val="600"/>
              </a:spcAft>
            </a:pPr>
            <a:r>
              <a:rPr lang="en-US" sz="1000" dirty="0" err="1">
                <a:effectLst/>
                <a:latin typeface="Times New Roman" panose="02020603050405020304" pitchFamily="18" charset="0"/>
                <a:ea typeface="Times New Roman" panose="02020603050405020304" pitchFamily="18" charset="0"/>
              </a:rPr>
              <a:t>Yiu</a:t>
            </a:r>
            <a:r>
              <a:rPr lang="en-US" sz="1000" dirty="0">
                <a:effectLst/>
                <a:latin typeface="Times New Roman" panose="02020603050405020304" pitchFamily="18" charset="0"/>
                <a:ea typeface="Times New Roman" panose="02020603050405020304" pitchFamily="18" charset="0"/>
              </a:rPr>
              <a:t>, T. (2019, June 12). </a:t>
            </a:r>
            <a:r>
              <a:rPr lang="en-US" sz="1000" i="1" dirty="0">
                <a:effectLst/>
                <a:latin typeface="Times New Roman" panose="02020603050405020304" pitchFamily="18" charset="0"/>
                <a:ea typeface="Times New Roman" panose="02020603050405020304" pitchFamily="18" charset="0"/>
              </a:rPr>
              <a:t>Understanding Random Forest - Towards Data Science</a:t>
            </a:r>
            <a:r>
              <a:rPr lang="en-US" sz="1000" dirty="0">
                <a:effectLst/>
                <a:latin typeface="Times New Roman" panose="02020603050405020304" pitchFamily="18" charset="0"/>
                <a:ea typeface="Times New Roman" panose="02020603050405020304" pitchFamily="18" charset="0"/>
              </a:rPr>
              <a:t>. Medium. Retrieved October 1, 2022, from </a:t>
            </a:r>
            <a:r>
              <a:rPr lang="en-US" sz="1000" u="sng" dirty="0">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https://towardsdatascience.com/understanding-random-forest-58381e0602d2</a:t>
            </a:r>
            <a:endParaRPr lang="en-US" sz="1000" dirty="0">
              <a:effectLst/>
              <a:latin typeface="Times New Roman" panose="02020603050405020304" pitchFamily="18" charset="0"/>
              <a:ea typeface="Times New Roman" panose="02020603050405020304" pitchFamily="18" charset="0"/>
            </a:endParaRPr>
          </a:p>
          <a:p>
            <a:pPr>
              <a:lnSpc>
                <a:spcPct val="110000"/>
              </a:lnSpc>
              <a:spcBef>
                <a:spcPts val="0"/>
              </a:spcBef>
              <a:spcAft>
                <a:spcPts val="6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Zhang, Q. (2015).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Modern Models for Learning Large-Scale Highly Skewed Online Advertising Data</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[Master's thesis, University of California, Los Angeles]. </a:t>
            </a:r>
            <a:r>
              <a:rPr lang="en-US" sz="1000" u="sng" dirty="0">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https://escholarship.org/content/qt7mc0k1v8/qt7mc0k1v8_noSplash_68fe9a60ebefb849e7eb26b341d072b0.pdf</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3460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1478570"/>
          </a:xfrm>
        </p:spPr>
        <p:txBody>
          <a:bodyPr>
            <a:normAutofit/>
          </a:bodyPr>
          <a:lstStyle/>
          <a:p>
            <a:r>
              <a:rPr lang="en-US" sz="3200"/>
              <a:t>outline</a:t>
            </a:r>
          </a:p>
        </p:txBody>
      </p:sp>
      <p:sp>
        <p:nvSpPr>
          <p:cNvPr id="3" name="Content Placeholder 2">
            <a:extLst>
              <a:ext uri="{FF2B5EF4-FFF2-40B4-BE49-F238E27FC236}">
                <a16:creationId xmlns:a16="http://schemas.microsoft.com/office/drawing/2014/main" id="{D2ADAC44-E056-747F-4936-8DFE3DFA525A}"/>
              </a:ext>
            </a:extLst>
          </p:cNvPr>
          <p:cNvSpPr>
            <a:spLocks noGrp="1"/>
          </p:cNvSpPr>
          <p:nvPr>
            <p:ph idx="1"/>
          </p:nvPr>
        </p:nvSpPr>
        <p:spPr>
          <a:xfrm>
            <a:off x="1141412" y="2249487"/>
            <a:ext cx="4459287" cy="3965046"/>
          </a:xfrm>
        </p:spPr>
        <p:txBody>
          <a:bodyPr>
            <a:normAutofit/>
          </a:bodyPr>
          <a:lstStyle/>
          <a:p>
            <a:r>
              <a:rPr lang="en-US" sz="2000" dirty="0"/>
              <a:t>Background</a:t>
            </a:r>
          </a:p>
          <a:p>
            <a:r>
              <a:rPr lang="en-US" sz="2000" dirty="0"/>
              <a:t>Objectives and Hypotheses</a:t>
            </a:r>
          </a:p>
          <a:p>
            <a:r>
              <a:rPr lang="en-US" sz="2000" dirty="0"/>
              <a:t>Dataset</a:t>
            </a:r>
          </a:p>
          <a:p>
            <a:r>
              <a:rPr lang="en-US" sz="2000" dirty="0"/>
              <a:t>Methods</a:t>
            </a:r>
          </a:p>
          <a:p>
            <a:r>
              <a:rPr lang="en-US" sz="2000" dirty="0"/>
              <a:t>Findings</a:t>
            </a:r>
          </a:p>
          <a:p>
            <a:r>
              <a:rPr lang="en-US" sz="2000" dirty="0"/>
              <a:t>Limitations</a:t>
            </a:r>
          </a:p>
          <a:p>
            <a:r>
              <a:rPr lang="en-US" sz="2000" dirty="0"/>
              <a:t>Deployment</a:t>
            </a:r>
          </a:p>
          <a:p>
            <a:r>
              <a:rPr lang="en-US" sz="2000" dirty="0"/>
              <a:t>Conclusion</a:t>
            </a:r>
          </a:p>
        </p:txBody>
      </p:sp>
      <p:grpSp>
        <p:nvGrpSpPr>
          <p:cNvPr id="49" name="Group 4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830686651"/>
      </p:ext>
    </p:extLst>
  </p:cSld>
  <p:clrMapOvr>
    <a:masterClrMapping/>
  </p:clrMapOvr>
  <mc:AlternateContent xmlns:mc="http://schemas.openxmlformats.org/markup-compatibility/2006" xmlns:p14="http://schemas.microsoft.com/office/powerpoint/2010/main">
    <mc:Choice Requires="p14">
      <p:transition spd="slow" p14:dur="2000" advTm="17450"/>
    </mc:Choice>
    <mc:Fallback xmlns="">
      <p:transition spd="slow" advTm="1745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1478570"/>
          </a:xfrm>
        </p:spPr>
        <p:txBody>
          <a:bodyPr>
            <a:normAutofit/>
          </a:bodyPr>
          <a:lstStyle/>
          <a:p>
            <a:r>
              <a:rPr lang="en-US" sz="3200" dirty="0"/>
              <a:t>background</a:t>
            </a:r>
          </a:p>
        </p:txBody>
      </p:sp>
      <p:graphicFrame>
        <p:nvGraphicFramePr>
          <p:cNvPr id="43" name="Content Placeholder 2">
            <a:extLst>
              <a:ext uri="{FF2B5EF4-FFF2-40B4-BE49-F238E27FC236}">
                <a16:creationId xmlns:a16="http://schemas.microsoft.com/office/drawing/2014/main" id="{19845AE3-62DA-B492-8D13-6E2739EAD77A}"/>
              </a:ext>
            </a:extLst>
          </p:cNvPr>
          <p:cNvGraphicFramePr>
            <a:graphicFrameLocks noGrp="1"/>
          </p:cNvGraphicFramePr>
          <p:nvPr>
            <p:ph idx="1"/>
            <p:extLst>
              <p:ext uri="{D42A27DB-BD31-4B8C-83A1-F6EECF244321}">
                <p14:modId xmlns:p14="http://schemas.microsoft.com/office/powerpoint/2010/main" val="1430403603"/>
              </p:ext>
            </p:extLst>
          </p:nvPr>
        </p:nvGraphicFramePr>
        <p:xfrm>
          <a:off x="1104107" y="1457854"/>
          <a:ext cx="4459287" cy="39650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descr="Windmill and Solar Panels">
            <a:extLst>
              <a:ext uri="{FF2B5EF4-FFF2-40B4-BE49-F238E27FC236}">
                <a16:creationId xmlns:a16="http://schemas.microsoft.com/office/drawing/2014/main" id="{906F780E-2DB6-2233-B0B6-0AB23C1E442E}"/>
              </a:ext>
            </a:extLst>
          </p:cNvPr>
          <p:cNvPicPr>
            <a:picLocks noChangeAspect="1"/>
          </p:cNvPicPr>
          <p:nvPr/>
        </p:nvPicPr>
        <p:blipFill>
          <a:blip r:embed="rId10"/>
          <a:stretch>
            <a:fillRect/>
          </a:stretch>
        </p:blipFill>
        <p:spPr>
          <a:xfrm>
            <a:off x="6096000" y="1540930"/>
            <a:ext cx="5456279" cy="375119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 name="TextBox 5">
            <a:extLst>
              <a:ext uri="{FF2B5EF4-FFF2-40B4-BE49-F238E27FC236}">
                <a16:creationId xmlns:a16="http://schemas.microsoft.com/office/drawing/2014/main" id="{99633E20-FB96-D532-F979-FA5DE801FD0C}"/>
              </a:ext>
            </a:extLst>
          </p:cNvPr>
          <p:cNvSpPr txBox="1"/>
          <p:nvPr/>
        </p:nvSpPr>
        <p:spPr>
          <a:xfrm>
            <a:off x="6221506" y="903288"/>
            <a:ext cx="2752165" cy="646331"/>
          </a:xfrm>
          <a:prstGeom prst="rect">
            <a:avLst/>
          </a:prstGeom>
          <a:noFill/>
        </p:spPr>
        <p:txBody>
          <a:bodyPr wrap="square" rtlCol="0">
            <a:spAutoFit/>
          </a:bodyPr>
          <a:lstStyle/>
          <a:p>
            <a:r>
              <a:rPr lang="en-US" dirty="0"/>
              <a:t>Figure 1</a:t>
            </a:r>
          </a:p>
          <a:p>
            <a:r>
              <a:rPr lang="en-US" i="1" dirty="0"/>
              <a:t>Solar Panel and Windmill</a:t>
            </a:r>
          </a:p>
        </p:txBody>
      </p:sp>
    </p:spTree>
    <p:extLst>
      <p:ext uri="{BB962C8B-B14F-4D97-AF65-F5344CB8AC3E}">
        <p14:creationId xmlns:p14="http://schemas.microsoft.com/office/powerpoint/2010/main" val="1532666788"/>
      </p:ext>
    </p:extLst>
  </p:cSld>
  <p:clrMapOvr>
    <a:masterClrMapping/>
  </p:clrMapOvr>
  <mc:AlternateContent xmlns:mc="http://schemas.openxmlformats.org/markup-compatibility/2006" xmlns:p14="http://schemas.microsoft.com/office/powerpoint/2010/main">
    <mc:Choice Requires="p14">
      <p:transition spd="slow" p14:dur="2000" advTm="50516"/>
    </mc:Choice>
    <mc:Fallback xmlns="">
      <p:transition spd="slow" advTm="5051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189865"/>
            <a:ext cx="5894387" cy="1478570"/>
          </a:xfrm>
        </p:spPr>
        <p:txBody>
          <a:bodyPr anchor="b">
            <a:normAutofit/>
          </a:bodyPr>
          <a:lstStyle/>
          <a:p>
            <a:r>
              <a:rPr lang="en-US" dirty="0"/>
              <a:t>background</a:t>
            </a:r>
          </a:p>
        </p:txBody>
      </p:sp>
      <p:graphicFrame>
        <p:nvGraphicFramePr>
          <p:cNvPr id="10" name="Content Placeholder 2">
            <a:extLst>
              <a:ext uri="{FF2B5EF4-FFF2-40B4-BE49-F238E27FC236}">
                <a16:creationId xmlns:a16="http://schemas.microsoft.com/office/drawing/2014/main" id="{CD44A5C5-CED2-8548-1864-91105F7B610F}"/>
              </a:ext>
            </a:extLst>
          </p:cNvPr>
          <p:cNvGraphicFramePr>
            <a:graphicFrameLocks noGrp="1"/>
          </p:cNvGraphicFramePr>
          <p:nvPr>
            <p:ph idx="1"/>
            <p:extLst>
              <p:ext uri="{D42A27DB-BD31-4B8C-83A1-F6EECF244321}">
                <p14:modId xmlns:p14="http://schemas.microsoft.com/office/powerpoint/2010/main" val="537026067"/>
              </p:ext>
            </p:extLst>
          </p:nvPr>
        </p:nvGraphicFramePr>
        <p:xfrm>
          <a:off x="1056746" y="1410551"/>
          <a:ext cx="5894388" cy="3541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descr="Chemists in the laboratory">
            <a:extLst>
              <a:ext uri="{FF2B5EF4-FFF2-40B4-BE49-F238E27FC236}">
                <a16:creationId xmlns:a16="http://schemas.microsoft.com/office/drawing/2014/main" id="{C74ED22C-E048-FC99-3308-585AAE9AD685}"/>
              </a:ext>
            </a:extLst>
          </p:cNvPr>
          <p:cNvPicPr>
            <a:picLocks noChangeAspect="1"/>
          </p:cNvPicPr>
          <p:nvPr/>
        </p:nvPicPr>
        <p:blipFill rotWithShape="1">
          <a:blip r:embed="rId9"/>
          <a:srcRect l="32281" r="20486" b="2"/>
          <a:stretch/>
        </p:blipFill>
        <p:spPr>
          <a:xfrm>
            <a:off x="7625388" y="128870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TextBox 5">
            <a:extLst>
              <a:ext uri="{FF2B5EF4-FFF2-40B4-BE49-F238E27FC236}">
                <a16:creationId xmlns:a16="http://schemas.microsoft.com/office/drawing/2014/main" id="{2E3C0030-8EDA-5256-B86D-CBBDF97CEAE0}"/>
              </a:ext>
            </a:extLst>
          </p:cNvPr>
          <p:cNvSpPr txBox="1"/>
          <p:nvPr/>
        </p:nvSpPr>
        <p:spPr>
          <a:xfrm>
            <a:off x="7625387" y="642374"/>
            <a:ext cx="2752165" cy="646331"/>
          </a:xfrm>
          <a:prstGeom prst="rect">
            <a:avLst/>
          </a:prstGeom>
          <a:noFill/>
        </p:spPr>
        <p:txBody>
          <a:bodyPr wrap="square" rtlCol="0">
            <a:spAutoFit/>
          </a:bodyPr>
          <a:lstStyle/>
          <a:p>
            <a:r>
              <a:rPr lang="en-US" dirty="0"/>
              <a:t>Figure 2</a:t>
            </a:r>
          </a:p>
          <a:p>
            <a:r>
              <a:rPr lang="en-US" i="1" dirty="0"/>
              <a:t>Wet Lab Chemistry</a:t>
            </a:r>
          </a:p>
        </p:txBody>
      </p:sp>
    </p:spTree>
    <p:extLst>
      <p:ext uri="{BB962C8B-B14F-4D97-AF65-F5344CB8AC3E}">
        <p14:creationId xmlns:p14="http://schemas.microsoft.com/office/powerpoint/2010/main" val="250005382"/>
      </p:ext>
    </p:extLst>
  </p:cSld>
  <p:clrMapOvr>
    <a:masterClrMapping/>
  </p:clrMapOvr>
  <mc:AlternateContent xmlns:mc="http://schemas.openxmlformats.org/markup-compatibility/2006" xmlns:p14="http://schemas.microsoft.com/office/powerpoint/2010/main">
    <mc:Choice Requires="p14">
      <p:transition spd="slow" p14:dur="2000" advTm="92840"/>
    </mc:Choice>
    <mc:Fallback xmlns="">
      <p:transition spd="slow" advTm="9284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9905998" cy="778482"/>
          </a:xfrm>
        </p:spPr>
        <p:txBody>
          <a:bodyPr>
            <a:normAutofit/>
          </a:bodyPr>
          <a:lstStyle/>
          <a:p>
            <a:pPr algn="ctr"/>
            <a:r>
              <a:rPr lang="en-US" dirty="0"/>
              <a:t>Project aim and hypotheses</a:t>
            </a:r>
          </a:p>
        </p:txBody>
      </p:sp>
      <p:sp>
        <p:nvSpPr>
          <p:cNvPr id="3" name="Content Placeholder 2">
            <a:extLst>
              <a:ext uri="{FF2B5EF4-FFF2-40B4-BE49-F238E27FC236}">
                <a16:creationId xmlns:a16="http://schemas.microsoft.com/office/drawing/2014/main" id="{D2ADAC44-E056-747F-4936-8DFE3DFA525A}"/>
              </a:ext>
            </a:extLst>
          </p:cNvPr>
          <p:cNvSpPr>
            <a:spLocks noGrp="1"/>
          </p:cNvSpPr>
          <p:nvPr>
            <p:ph idx="1"/>
          </p:nvPr>
        </p:nvSpPr>
        <p:spPr>
          <a:xfrm>
            <a:off x="1014412" y="1773922"/>
            <a:ext cx="4844521" cy="3541714"/>
          </a:xfrm>
        </p:spPr>
        <p:txBody>
          <a:bodyPr anchor="ctr">
            <a:normAutofit/>
          </a:bodyPr>
          <a:lstStyle/>
          <a:p>
            <a:pPr>
              <a:lnSpc>
                <a:spcPct val="110000"/>
              </a:lnSpc>
            </a:pPr>
            <a:r>
              <a:rPr lang="en-US" sz="1800" dirty="0"/>
              <a:t>Can lithology units be accurately classified using multiple element geochemistry collected using a portable x-ray fluorescence (</a:t>
            </a:r>
            <a:r>
              <a:rPr lang="en-US" sz="1800" dirty="0" err="1"/>
              <a:t>pXRF</a:t>
            </a:r>
            <a:r>
              <a:rPr lang="en-US" sz="1800" dirty="0"/>
              <a:t>) device?</a:t>
            </a:r>
          </a:p>
          <a:p>
            <a:pPr>
              <a:lnSpc>
                <a:spcPct val="110000"/>
              </a:lnSpc>
            </a:pPr>
            <a:r>
              <a:rPr lang="en-US" sz="1800" dirty="0"/>
              <a:t>Hypotheses</a:t>
            </a:r>
          </a:p>
          <a:p>
            <a:pPr lvl="1">
              <a:lnSpc>
                <a:spcPct val="110000"/>
              </a:lnSpc>
            </a:pPr>
            <a:r>
              <a:rPr lang="en-US" sz="1800" dirty="0"/>
              <a:t>Ho: All elements (Cu, Rb, Sr, Al, Si, S, K, Ca, </a:t>
            </a:r>
            <a:r>
              <a:rPr lang="en-US" sz="1800" dirty="0" err="1"/>
              <a:t>Ti</a:t>
            </a:r>
            <a:r>
              <a:rPr lang="en-US" sz="1800" dirty="0"/>
              <a:t>, Mn, and Fe) have an impact on the lithology unit.</a:t>
            </a:r>
          </a:p>
          <a:p>
            <a:pPr lvl="1">
              <a:lnSpc>
                <a:spcPct val="110000"/>
              </a:lnSpc>
            </a:pPr>
            <a:r>
              <a:rPr lang="en-US" sz="1800" dirty="0"/>
              <a:t>Ha: All elements (Cu, Rb, Sr, Al, Si, S, K, Ca, </a:t>
            </a:r>
            <a:r>
              <a:rPr lang="en-US" sz="1800" dirty="0" err="1"/>
              <a:t>Ti</a:t>
            </a:r>
            <a:r>
              <a:rPr lang="en-US" sz="1800" dirty="0"/>
              <a:t>, Mn, and Fe) do not have an impact on the lithology unit.</a:t>
            </a:r>
          </a:p>
          <a:p>
            <a:pPr lvl="1">
              <a:lnSpc>
                <a:spcPct val="110000"/>
              </a:lnSpc>
            </a:pPr>
            <a:endParaRPr lang="en-US" sz="1300" dirty="0"/>
          </a:p>
          <a:p>
            <a:pPr lvl="1">
              <a:lnSpc>
                <a:spcPct val="110000"/>
              </a:lnSpc>
            </a:pPr>
            <a:endParaRPr lang="en-US" sz="1300" dirty="0"/>
          </a:p>
        </p:txBody>
      </p:sp>
      <p:pic>
        <p:nvPicPr>
          <p:cNvPr id="6" name="Picture 5" descr="Periodic table of elements">
            <a:extLst>
              <a:ext uri="{FF2B5EF4-FFF2-40B4-BE49-F238E27FC236}">
                <a16:creationId xmlns:a16="http://schemas.microsoft.com/office/drawing/2014/main" id="{F70B6382-3986-B0DE-D964-18AF5A53655B}"/>
              </a:ext>
            </a:extLst>
          </p:cNvPr>
          <p:cNvPicPr>
            <a:picLocks noChangeAspect="1"/>
          </p:cNvPicPr>
          <p:nvPr/>
        </p:nvPicPr>
        <p:blipFill rotWithShape="1">
          <a:blip r:embed="rId4"/>
          <a:srcRect l="78" r="1797" b="4"/>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TextBox 6">
            <a:extLst>
              <a:ext uri="{FF2B5EF4-FFF2-40B4-BE49-F238E27FC236}">
                <a16:creationId xmlns:a16="http://schemas.microsoft.com/office/drawing/2014/main" id="{CE0EDCAB-D0BD-52F8-3164-B5027126B4B1}"/>
              </a:ext>
            </a:extLst>
          </p:cNvPr>
          <p:cNvSpPr txBox="1"/>
          <p:nvPr/>
        </p:nvSpPr>
        <p:spPr>
          <a:xfrm>
            <a:off x="6392335" y="1773922"/>
            <a:ext cx="2752165" cy="646331"/>
          </a:xfrm>
          <a:prstGeom prst="rect">
            <a:avLst/>
          </a:prstGeom>
          <a:noFill/>
        </p:spPr>
        <p:txBody>
          <a:bodyPr wrap="square" rtlCol="0">
            <a:spAutoFit/>
          </a:bodyPr>
          <a:lstStyle/>
          <a:p>
            <a:r>
              <a:rPr lang="en-US" dirty="0"/>
              <a:t>Figure 3</a:t>
            </a:r>
          </a:p>
          <a:p>
            <a:r>
              <a:rPr lang="en-US" i="1" dirty="0"/>
              <a:t>Periodic Table</a:t>
            </a:r>
          </a:p>
        </p:txBody>
      </p:sp>
    </p:spTree>
    <p:extLst>
      <p:ext uri="{BB962C8B-B14F-4D97-AF65-F5344CB8AC3E}">
        <p14:creationId xmlns:p14="http://schemas.microsoft.com/office/powerpoint/2010/main" val="2741791972"/>
      </p:ext>
    </p:extLst>
  </p:cSld>
  <p:clrMapOvr>
    <a:masterClrMapping/>
  </p:clrMapOvr>
  <mc:AlternateContent xmlns:mc="http://schemas.openxmlformats.org/markup-compatibility/2006" xmlns:p14="http://schemas.microsoft.com/office/powerpoint/2010/main">
    <mc:Choice Requires="p14">
      <p:transition spd="slow" p14:dur="2000" advTm="86946"/>
    </mc:Choice>
    <mc:Fallback xmlns="">
      <p:transition spd="slow" advTm="869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1478570"/>
          </a:xfrm>
        </p:spPr>
        <p:txBody>
          <a:bodyPr>
            <a:normAutofit/>
          </a:bodyPr>
          <a:lstStyle/>
          <a:p>
            <a:r>
              <a:rPr lang="en-US" sz="3200" dirty="0"/>
              <a:t>Dataset</a:t>
            </a:r>
          </a:p>
        </p:txBody>
      </p:sp>
      <p:sp>
        <p:nvSpPr>
          <p:cNvPr id="3" name="Content Placeholder 2">
            <a:extLst>
              <a:ext uri="{FF2B5EF4-FFF2-40B4-BE49-F238E27FC236}">
                <a16:creationId xmlns:a16="http://schemas.microsoft.com/office/drawing/2014/main" id="{D2ADAC44-E056-747F-4936-8DFE3DFA525A}"/>
              </a:ext>
            </a:extLst>
          </p:cNvPr>
          <p:cNvSpPr>
            <a:spLocks noGrp="1"/>
          </p:cNvSpPr>
          <p:nvPr>
            <p:ph idx="1"/>
          </p:nvPr>
        </p:nvSpPr>
        <p:spPr>
          <a:xfrm>
            <a:off x="1141412" y="2249487"/>
            <a:ext cx="4459287" cy="3965046"/>
          </a:xfrm>
        </p:spPr>
        <p:txBody>
          <a:bodyPr>
            <a:normAutofit/>
          </a:bodyPr>
          <a:lstStyle/>
          <a:p>
            <a:pPr>
              <a:lnSpc>
                <a:spcPct val="110000"/>
              </a:lnSpc>
            </a:pPr>
            <a:r>
              <a:rPr lang="en-US" sz="1700" dirty="0"/>
              <a:t>X-Ray Fluorescence Data Collected every 10 cm</a:t>
            </a:r>
          </a:p>
          <a:p>
            <a:pPr lvl="1">
              <a:lnSpc>
                <a:spcPct val="110000"/>
              </a:lnSpc>
            </a:pPr>
            <a:r>
              <a:rPr lang="en-US" sz="1700" dirty="0"/>
              <a:t>Light elements </a:t>
            </a:r>
            <a:r>
              <a:rPr lang="en-US" sz="1700" dirty="0">
                <a:sym typeface="Wingdings" pitchFamily="2" charset="2"/>
              </a:rPr>
              <a:t> 15 kV</a:t>
            </a:r>
          </a:p>
          <a:p>
            <a:pPr lvl="1">
              <a:lnSpc>
                <a:spcPct val="110000"/>
              </a:lnSpc>
            </a:pPr>
            <a:r>
              <a:rPr lang="en-US" sz="1700" dirty="0">
                <a:sym typeface="Wingdings" pitchFamily="2" charset="2"/>
              </a:rPr>
              <a:t>Heavy elements  40 kV</a:t>
            </a:r>
          </a:p>
          <a:p>
            <a:pPr>
              <a:lnSpc>
                <a:spcPct val="110000"/>
              </a:lnSpc>
            </a:pPr>
            <a:r>
              <a:rPr lang="en-US" sz="1700" dirty="0">
                <a:sym typeface="Wingdings" pitchFamily="2" charset="2"/>
              </a:rPr>
              <a:t>Lithology Data</a:t>
            </a:r>
          </a:p>
          <a:p>
            <a:pPr lvl="1">
              <a:lnSpc>
                <a:spcPct val="110000"/>
              </a:lnSpc>
            </a:pPr>
            <a:r>
              <a:rPr lang="en-US" sz="1700" dirty="0">
                <a:sym typeface="Wingdings" pitchFamily="2" charset="2"/>
              </a:rPr>
              <a:t>Logged by experienced geologist</a:t>
            </a:r>
          </a:p>
          <a:p>
            <a:pPr>
              <a:lnSpc>
                <a:spcPct val="110000"/>
              </a:lnSpc>
            </a:pPr>
            <a:r>
              <a:rPr lang="en-US" sz="1700" dirty="0">
                <a:sym typeface="Wingdings" pitchFamily="2" charset="2"/>
              </a:rPr>
              <a:t>Final dataset created by joining lithology data to XRF data</a:t>
            </a:r>
          </a:p>
          <a:p>
            <a:pPr>
              <a:lnSpc>
                <a:spcPct val="110000"/>
              </a:lnSpc>
            </a:pPr>
            <a:r>
              <a:rPr lang="en-US" sz="1700" dirty="0">
                <a:sym typeface="Wingdings" pitchFamily="2" charset="2"/>
              </a:rPr>
              <a:t>Removed elements with few numerical returns</a:t>
            </a:r>
          </a:p>
          <a:p>
            <a:pPr>
              <a:lnSpc>
                <a:spcPct val="110000"/>
              </a:lnSpc>
            </a:pPr>
            <a:r>
              <a:rPr lang="en-US" sz="1700" dirty="0">
                <a:sym typeface="Wingdings" pitchFamily="2" charset="2"/>
              </a:rPr>
              <a:t>Removed rows that did not contain data for all elements</a:t>
            </a:r>
          </a:p>
        </p:txBody>
      </p:sp>
      <p:grpSp>
        <p:nvGrpSpPr>
          <p:cNvPr id="49" name="Group 4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587479331"/>
      </p:ext>
    </p:extLst>
  </p:cSld>
  <p:clrMapOvr>
    <a:masterClrMapping/>
  </p:clrMapOvr>
  <mc:AlternateContent xmlns:mc="http://schemas.openxmlformats.org/markup-compatibility/2006" xmlns:p14="http://schemas.microsoft.com/office/powerpoint/2010/main">
    <mc:Choice Requires="p14">
      <p:transition spd="slow" p14:dur="2000" advTm="128938"/>
    </mc:Choice>
    <mc:Fallback xmlns="">
      <p:transition spd="slow" advTm="1289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9905998" cy="1478570"/>
          </a:xfrm>
        </p:spPr>
        <p:txBody>
          <a:bodyPr>
            <a:normAutofit/>
          </a:bodyPr>
          <a:lstStyle/>
          <a:p>
            <a:r>
              <a:rPr lang="en-US" dirty="0"/>
              <a:t>methods</a:t>
            </a:r>
          </a:p>
        </p:txBody>
      </p:sp>
      <p:graphicFrame>
        <p:nvGraphicFramePr>
          <p:cNvPr id="5" name="Content Placeholder 2">
            <a:extLst>
              <a:ext uri="{FF2B5EF4-FFF2-40B4-BE49-F238E27FC236}">
                <a16:creationId xmlns:a16="http://schemas.microsoft.com/office/drawing/2014/main" id="{C33D6D7D-06D8-664F-62E2-8973C9498894}"/>
              </a:ext>
            </a:extLst>
          </p:cNvPr>
          <p:cNvGraphicFramePr>
            <a:graphicFrameLocks noGrp="1"/>
          </p:cNvGraphicFramePr>
          <p:nvPr>
            <p:ph idx="1"/>
            <p:extLst>
              <p:ext uri="{D42A27DB-BD31-4B8C-83A1-F6EECF244321}">
                <p14:modId xmlns:p14="http://schemas.microsoft.com/office/powerpoint/2010/main" val="3395328718"/>
              </p:ext>
            </p:extLst>
          </p:nvPr>
        </p:nvGraphicFramePr>
        <p:xfrm>
          <a:off x="1141412" y="1963693"/>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4044267"/>
      </p:ext>
    </p:extLst>
  </p:cSld>
  <p:clrMapOvr>
    <a:masterClrMapping/>
  </p:clrMapOvr>
  <mc:AlternateContent xmlns:mc="http://schemas.openxmlformats.org/markup-compatibility/2006" xmlns:p14="http://schemas.microsoft.com/office/powerpoint/2010/main">
    <mc:Choice Requires="p14">
      <p:transition spd="slow" p14:dur="2000" advTm="96236"/>
    </mc:Choice>
    <mc:Fallback xmlns="">
      <p:transition spd="slow" advTm="962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764195"/>
          </a:xfrm>
        </p:spPr>
        <p:txBody>
          <a:bodyPr>
            <a:normAutofit/>
          </a:bodyPr>
          <a:lstStyle/>
          <a:p>
            <a:r>
              <a:rPr lang="en-US" sz="3200" dirty="0"/>
              <a:t>findings</a:t>
            </a:r>
          </a:p>
        </p:txBody>
      </p:sp>
      <p:sp>
        <p:nvSpPr>
          <p:cNvPr id="8" name="Content Placeholder 7">
            <a:extLst>
              <a:ext uri="{FF2B5EF4-FFF2-40B4-BE49-F238E27FC236}">
                <a16:creationId xmlns:a16="http://schemas.microsoft.com/office/drawing/2014/main" id="{1E6B1972-4E45-67A9-A30D-F69F31C4D6DB}"/>
              </a:ext>
            </a:extLst>
          </p:cNvPr>
          <p:cNvSpPr>
            <a:spLocks noGrp="1"/>
          </p:cNvSpPr>
          <p:nvPr>
            <p:ph idx="1"/>
          </p:nvPr>
        </p:nvSpPr>
        <p:spPr>
          <a:xfrm>
            <a:off x="831520" y="1744664"/>
            <a:ext cx="4459287" cy="3965046"/>
          </a:xfrm>
        </p:spPr>
        <p:txBody>
          <a:bodyPr>
            <a:normAutofit/>
          </a:bodyPr>
          <a:lstStyle/>
          <a:p>
            <a:r>
              <a:rPr lang="en-US" sz="2000" dirty="0"/>
              <a:t>Significantly more instances of oracle granite</a:t>
            </a:r>
          </a:p>
          <a:p>
            <a:r>
              <a:rPr lang="en-US" sz="2000" dirty="0"/>
              <a:t>Very few instances of diorite, basalt, and diabase</a:t>
            </a:r>
          </a:p>
          <a:p>
            <a:r>
              <a:rPr lang="en-US" sz="2000" dirty="0"/>
              <a:t>Random forests are acceptable for data with disproportional target variables (Zhang, 2015). </a:t>
            </a:r>
          </a:p>
        </p:txBody>
      </p:sp>
      <p:pic>
        <p:nvPicPr>
          <p:cNvPr id="4" name="Content Placeholder 3">
            <a:extLst>
              <a:ext uri="{FF2B5EF4-FFF2-40B4-BE49-F238E27FC236}">
                <a16:creationId xmlns:a16="http://schemas.microsoft.com/office/drawing/2014/main" id="{B0002A95-1B76-62E7-5AC1-7A89D718B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550" y="1902408"/>
            <a:ext cx="6025729" cy="334428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5" name="Group 5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5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6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7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7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8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5" name="TextBox 4">
            <a:extLst>
              <a:ext uri="{FF2B5EF4-FFF2-40B4-BE49-F238E27FC236}">
                <a16:creationId xmlns:a16="http://schemas.microsoft.com/office/drawing/2014/main" id="{23663D74-ABD9-E685-6D7F-311A98233D8E}"/>
              </a:ext>
            </a:extLst>
          </p:cNvPr>
          <p:cNvSpPr txBox="1"/>
          <p:nvPr/>
        </p:nvSpPr>
        <p:spPr>
          <a:xfrm>
            <a:off x="5600699" y="1155482"/>
            <a:ext cx="2752165" cy="646331"/>
          </a:xfrm>
          <a:prstGeom prst="rect">
            <a:avLst/>
          </a:prstGeom>
          <a:noFill/>
        </p:spPr>
        <p:txBody>
          <a:bodyPr wrap="square" rtlCol="0">
            <a:spAutoFit/>
          </a:bodyPr>
          <a:lstStyle/>
          <a:p>
            <a:r>
              <a:rPr lang="en-US" dirty="0"/>
              <a:t>Figure 4</a:t>
            </a:r>
          </a:p>
          <a:p>
            <a:r>
              <a:rPr lang="en-US" i="1" dirty="0"/>
              <a:t>Unit Frequency in Bar Chart</a:t>
            </a:r>
          </a:p>
        </p:txBody>
      </p:sp>
      <p:sp>
        <p:nvSpPr>
          <p:cNvPr id="6" name="TextBox 5">
            <a:extLst>
              <a:ext uri="{FF2B5EF4-FFF2-40B4-BE49-F238E27FC236}">
                <a16:creationId xmlns:a16="http://schemas.microsoft.com/office/drawing/2014/main" id="{8F299211-7783-AF01-9154-E4CEBF267767}"/>
              </a:ext>
            </a:extLst>
          </p:cNvPr>
          <p:cNvSpPr txBox="1"/>
          <p:nvPr/>
        </p:nvSpPr>
        <p:spPr>
          <a:xfrm>
            <a:off x="5459874" y="5245256"/>
            <a:ext cx="5698456" cy="369332"/>
          </a:xfrm>
          <a:prstGeom prst="rect">
            <a:avLst/>
          </a:prstGeom>
          <a:noFill/>
        </p:spPr>
        <p:txBody>
          <a:bodyPr wrap="square" rtlCol="0">
            <a:spAutoFit/>
          </a:bodyPr>
          <a:lstStyle/>
          <a:p>
            <a:r>
              <a:rPr lang="en-US" i="1" dirty="0"/>
              <a:t>Note. </a:t>
            </a:r>
            <a:r>
              <a:rPr lang="en-US" sz="1800" dirty="0">
                <a:effectLst/>
                <a:latin typeface="Times New Roman" panose="02020603050405020304" pitchFamily="18" charset="0"/>
                <a:ea typeface="Calibri" panose="020F0502020204030204" pitchFamily="34" charset="0"/>
              </a:rPr>
              <a:t>Frequency bar chart of lithology units.</a:t>
            </a:r>
            <a:r>
              <a:rPr lang="en-US" dirty="0">
                <a:effectLst/>
              </a:rPr>
              <a:t> </a:t>
            </a:r>
            <a:endParaRPr lang="en-US" i="1" dirty="0"/>
          </a:p>
        </p:txBody>
      </p:sp>
    </p:spTree>
    <p:extLst>
      <p:ext uri="{BB962C8B-B14F-4D97-AF65-F5344CB8AC3E}">
        <p14:creationId xmlns:p14="http://schemas.microsoft.com/office/powerpoint/2010/main" val="1126932397"/>
      </p:ext>
    </p:extLst>
  </p:cSld>
  <p:clrMapOvr>
    <a:masterClrMapping/>
  </p:clrMapOvr>
  <mc:AlternateContent xmlns:mc="http://schemas.openxmlformats.org/markup-compatibility/2006" xmlns:p14="http://schemas.microsoft.com/office/powerpoint/2010/main">
    <mc:Choice Requires="p14">
      <p:transition spd="slow" p14:dur="2000" advTm="31607"/>
    </mc:Choice>
    <mc:Fallback xmlns="">
      <p:transition spd="slow" advTm="3160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8DB4FF-E050-C0C0-0A4B-F0A6719C0586}"/>
              </a:ext>
            </a:extLst>
          </p:cNvPr>
          <p:cNvSpPr>
            <a:spLocks noGrp="1"/>
          </p:cNvSpPr>
          <p:nvPr>
            <p:ph type="title"/>
          </p:nvPr>
        </p:nvSpPr>
        <p:spPr>
          <a:xfrm>
            <a:off x="1141413" y="618518"/>
            <a:ext cx="4459286" cy="686148"/>
          </a:xfrm>
        </p:spPr>
        <p:txBody>
          <a:bodyPr>
            <a:normAutofit/>
          </a:bodyPr>
          <a:lstStyle/>
          <a:p>
            <a:r>
              <a:rPr lang="en-US" sz="3200" dirty="0"/>
              <a:t>findings</a:t>
            </a:r>
          </a:p>
        </p:txBody>
      </p:sp>
      <p:graphicFrame>
        <p:nvGraphicFramePr>
          <p:cNvPr id="44" name="Content Placeholder 7">
            <a:extLst>
              <a:ext uri="{FF2B5EF4-FFF2-40B4-BE49-F238E27FC236}">
                <a16:creationId xmlns:a16="http://schemas.microsoft.com/office/drawing/2014/main" id="{405401D3-6CE2-8ABE-B2CB-BD3344C33158}"/>
              </a:ext>
            </a:extLst>
          </p:cNvPr>
          <p:cNvGraphicFramePr>
            <a:graphicFrameLocks noGrp="1"/>
          </p:cNvGraphicFramePr>
          <p:nvPr>
            <p:ph idx="1"/>
            <p:extLst>
              <p:ext uri="{D42A27DB-BD31-4B8C-83A1-F6EECF244321}">
                <p14:modId xmlns:p14="http://schemas.microsoft.com/office/powerpoint/2010/main" val="1133970567"/>
              </p:ext>
            </p:extLst>
          </p:nvPr>
        </p:nvGraphicFramePr>
        <p:xfrm>
          <a:off x="554371" y="1518512"/>
          <a:ext cx="4459287" cy="39650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Content Placeholder 3" descr="Calendar&#10;&#10;Description automatically generated">
            <a:extLst>
              <a:ext uri="{FF2B5EF4-FFF2-40B4-BE49-F238E27FC236}">
                <a16:creationId xmlns:a16="http://schemas.microsoft.com/office/drawing/2014/main" id="{3B545115-5410-6340-01F3-AE9FDE954D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7834" y="1975182"/>
            <a:ext cx="6556041" cy="376972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5" name="Rectangle 4">
            <a:extLst>
              <a:ext uri="{FF2B5EF4-FFF2-40B4-BE49-F238E27FC236}">
                <a16:creationId xmlns:a16="http://schemas.microsoft.com/office/drawing/2014/main" id="{9A4A8550-8536-2664-FA57-E25BA72899C0}"/>
              </a:ext>
            </a:extLst>
          </p:cNvPr>
          <p:cNvSpPr/>
          <p:nvPr/>
        </p:nvSpPr>
        <p:spPr>
          <a:xfrm>
            <a:off x="11249684" y="2787806"/>
            <a:ext cx="548836" cy="54641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FDD61A-54B0-442F-51D5-C00250D34D97}"/>
              </a:ext>
            </a:extLst>
          </p:cNvPr>
          <p:cNvSpPr/>
          <p:nvPr/>
        </p:nvSpPr>
        <p:spPr>
          <a:xfrm>
            <a:off x="9993695" y="5341938"/>
            <a:ext cx="677918" cy="32271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06D22C-E2E3-EE83-EB0D-F6B907560FB4}"/>
              </a:ext>
            </a:extLst>
          </p:cNvPr>
          <p:cNvSpPr/>
          <p:nvPr/>
        </p:nvSpPr>
        <p:spPr>
          <a:xfrm>
            <a:off x="9993695" y="2536605"/>
            <a:ext cx="677918" cy="194490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5930E3-5248-1FBD-664C-2945D19DE38A}"/>
              </a:ext>
            </a:extLst>
          </p:cNvPr>
          <p:cNvSpPr txBox="1"/>
          <p:nvPr/>
        </p:nvSpPr>
        <p:spPr>
          <a:xfrm>
            <a:off x="5397834" y="1169770"/>
            <a:ext cx="2752165" cy="646331"/>
          </a:xfrm>
          <a:prstGeom prst="rect">
            <a:avLst/>
          </a:prstGeom>
          <a:noFill/>
        </p:spPr>
        <p:txBody>
          <a:bodyPr wrap="square" rtlCol="0">
            <a:spAutoFit/>
          </a:bodyPr>
          <a:lstStyle/>
          <a:p>
            <a:r>
              <a:rPr lang="en-US" dirty="0"/>
              <a:t>Figure 5</a:t>
            </a:r>
          </a:p>
          <a:p>
            <a:r>
              <a:rPr lang="en-US" i="1" dirty="0"/>
              <a:t>Classification Report</a:t>
            </a:r>
          </a:p>
        </p:txBody>
      </p:sp>
      <p:sp>
        <p:nvSpPr>
          <p:cNvPr id="14" name="TextBox 13">
            <a:extLst>
              <a:ext uri="{FF2B5EF4-FFF2-40B4-BE49-F238E27FC236}">
                <a16:creationId xmlns:a16="http://schemas.microsoft.com/office/drawing/2014/main" id="{928562F7-DB7D-FC5B-37A9-CEC43711C5C1}"/>
              </a:ext>
            </a:extLst>
          </p:cNvPr>
          <p:cNvSpPr txBox="1"/>
          <p:nvPr/>
        </p:nvSpPr>
        <p:spPr>
          <a:xfrm>
            <a:off x="5397834" y="5805784"/>
            <a:ext cx="6209966" cy="369332"/>
          </a:xfrm>
          <a:prstGeom prst="rect">
            <a:avLst/>
          </a:prstGeom>
          <a:noFill/>
        </p:spPr>
        <p:txBody>
          <a:bodyPr wrap="square" rtlCol="0">
            <a:spAutoFit/>
          </a:bodyPr>
          <a:lstStyle/>
          <a:p>
            <a:r>
              <a:rPr lang="en-US" i="1" dirty="0"/>
              <a:t>Note. </a:t>
            </a:r>
            <a:r>
              <a:rPr lang="en-US" sz="1800" dirty="0">
                <a:effectLst/>
                <a:latin typeface="Times New Roman" panose="02020603050405020304" pitchFamily="18" charset="0"/>
                <a:ea typeface="Calibri" panose="020F0502020204030204" pitchFamily="34" charset="0"/>
              </a:rPr>
              <a:t>Screen shot of classification report using the Scikit library.</a:t>
            </a:r>
            <a:r>
              <a:rPr lang="en-US" dirty="0">
                <a:effectLst/>
              </a:rPr>
              <a:t> </a:t>
            </a:r>
            <a:endParaRPr lang="en-US" i="1" dirty="0"/>
          </a:p>
        </p:txBody>
      </p:sp>
      <mc:AlternateContent xmlns:mc="http://schemas.openxmlformats.org/markup-compatibility/2006" xmlns:p14="http://schemas.microsoft.com/office/powerpoint/2010/main" xmlns:iact="http://schemas.microsoft.com/office/powerpoint/2014/inkAction">
        <mc:Choice Requires="p14 iact">
          <p:contentPart p14:bwMode="auto" r:id="rId11">
            <p14:nvContentPartPr>
              <p14:cNvPr id="46" name="Ink 45">
                <a:extLst>
                  <a:ext uri="{FF2B5EF4-FFF2-40B4-BE49-F238E27FC236}">
                    <a16:creationId xmlns:a16="http://schemas.microsoft.com/office/drawing/2014/main" id="{C271996F-85AF-18A6-79C0-8826EDB9A1C5}"/>
                  </a:ext>
                </a:extLst>
              </p14:cNvPr>
              <p14:cNvContentPartPr/>
              <p14:nvPr>
                <p:extLst>
                  <p:ext uri="{42D2F446-02D8-4167-A562-619A0277C38B}">
                    <p15:isNarration xmlns:p15="http://schemas.microsoft.com/office/powerpoint/2012/main" val="1"/>
                  </p:ext>
                </p:extLst>
              </p14:nvPr>
            </p14:nvContentPartPr>
            <p14:xfrm>
              <a:off x="11438640" y="2793960"/>
              <a:ext cx="321840" cy="533880"/>
            </p14:xfrm>
          </p:contentPart>
        </mc:Choice>
        <mc:Fallback xmlns="">
          <p:pic>
            <p:nvPicPr>
              <p:cNvPr id="46" name="Ink 45">
                <a:extLst>
                  <a:ext uri="{FF2B5EF4-FFF2-40B4-BE49-F238E27FC236}">
                    <a16:creationId xmlns:a16="http://schemas.microsoft.com/office/drawing/2014/main" id="{C271996F-85AF-18A6-79C0-8826EDB9A1C5}"/>
                  </a:ext>
                </a:extLst>
              </p:cNvPr>
              <p:cNvPicPr>
                <a:picLocks noGrp="1" noRot="1" noChangeAspect="1" noMove="1" noResize="1" noEditPoints="1" noAdjustHandles="1" noChangeArrowheads="1" noChangeShapeType="1"/>
              </p:cNvPicPr>
              <p:nvPr/>
            </p:nvPicPr>
            <p:blipFill>
              <a:blip r:embed="rId14"/>
              <a:stretch>
                <a:fillRect/>
              </a:stretch>
            </p:blipFill>
            <p:spPr>
              <a:xfrm>
                <a:off x="11429280" y="2784600"/>
                <a:ext cx="340560" cy="552600"/>
              </a:xfrm>
              <a:prstGeom prst="rect">
                <a:avLst/>
              </a:prstGeom>
            </p:spPr>
          </p:pic>
        </mc:Fallback>
      </mc:AlternateContent>
    </p:spTree>
    <p:extLst>
      <p:ext uri="{BB962C8B-B14F-4D97-AF65-F5344CB8AC3E}">
        <p14:creationId xmlns:p14="http://schemas.microsoft.com/office/powerpoint/2010/main" val="3720590042"/>
      </p:ext>
    </p:extLst>
  </p:cSld>
  <p:clrMapOvr>
    <a:masterClrMapping/>
  </p:clrMapOvr>
  <mc:AlternateContent xmlns:mc="http://schemas.openxmlformats.org/markup-compatibility/2006" xmlns:p14="http://schemas.microsoft.com/office/powerpoint/2010/main">
    <mc:Choice Requires="p14">
      <p:transition spd="slow" p14:dur="2000" advTm="58041"/>
    </mc:Choice>
    <mc:Fallback xmlns="">
      <p:transition spd="slow" advTm="58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9"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cmd type="call" cmd="playFrom(0.0)">
                                      <p:cBhvr>
                                        <p:cTn id="7"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1447</TotalTime>
  <Words>3222</Words>
  <Application>Microsoft Macintosh PowerPoint</Application>
  <PresentationFormat>Widescreen</PresentationFormat>
  <Paragraphs>166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Tw Cen MT</vt:lpstr>
      <vt:lpstr>Wingdings</vt:lpstr>
      <vt:lpstr>Circuit</vt:lpstr>
      <vt:lpstr>Lithogeochemistry</vt:lpstr>
      <vt:lpstr>outline</vt:lpstr>
      <vt:lpstr>background</vt:lpstr>
      <vt:lpstr>background</vt:lpstr>
      <vt:lpstr>Project aim and hypotheses</vt:lpstr>
      <vt:lpstr>Dataset</vt:lpstr>
      <vt:lpstr>methods</vt:lpstr>
      <vt:lpstr>findings</vt:lpstr>
      <vt:lpstr>findings</vt:lpstr>
      <vt:lpstr>findings</vt:lpstr>
      <vt:lpstr>PowerPoint Presentation</vt:lpstr>
      <vt:lpstr>PowerPoint Presentation</vt:lpstr>
      <vt:lpstr>Limitations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Lithogeochemistry project</dc:title>
  <dc:creator>Denise Robinson</dc:creator>
  <cp:lastModifiedBy>Denise Robinson</cp:lastModifiedBy>
  <cp:revision>2</cp:revision>
  <cp:lastPrinted>2022-11-05T21:11:57Z</cp:lastPrinted>
  <dcterms:created xsi:type="dcterms:W3CDTF">2022-10-24T13:52:07Z</dcterms:created>
  <dcterms:modified xsi:type="dcterms:W3CDTF">2022-11-06T20:49:43Z</dcterms:modified>
</cp:coreProperties>
</file>